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AAF273-8940-4479-874D-4FF63D6851CD}">
  <a:tblStyle styleId="{2FAAF273-8940-4479-874D-4FF63D6851C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6000"/>
              <a:buFont typeface="Calibri"/>
              <a:buNone/>
              <a:defRPr b="1" sz="6000">
                <a:solidFill>
                  <a:srgbClr val="9900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99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09189" y="545163"/>
            <a:ext cx="682811" cy="8291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What is physics?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727" y="1700809"/>
            <a:ext cx="4527947" cy="452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Experiment time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7145383" y="1711234"/>
            <a:ext cx="4545874" cy="446572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mass of this mystery object?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06" y="1690688"/>
            <a:ext cx="5649562" cy="376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Present your findings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mage result for presentation"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6316" y="1379724"/>
            <a:ext cx="4940860" cy="494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What type of circuit to use?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838200" y="1825625"/>
            <a:ext cx="1066263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Planes have a range of different circuits in them. But which ones are best to use in the lights.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Try these two different types of circuit and then decide.  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5444" y="3054530"/>
            <a:ext cx="4330386" cy="32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377" y="3191668"/>
            <a:ext cx="3944020" cy="296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4623515" y="3191669"/>
            <a:ext cx="2785814" cy="31202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 that science is about the WHY, so explain WHY you have chosen that type of circuit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Why did you do physics?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727" y="1700809"/>
            <a:ext cx="4527947" cy="452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What can physics do for you?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727" y="1700809"/>
            <a:ext cx="4527947" cy="452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1981200" y="320040"/>
            <a:ext cx="8435280" cy="1524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SI units (SystÈme international)</a:t>
            </a:r>
            <a:endParaRPr/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2063750" y="25654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{2FAAF273-8940-4479-874D-4FF63D6851CD}</a:tableStyleId>
              </a:tblPr>
              <a:tblGrid>
                <a:gridCol w="2413000"/>
                <a:gridCol w="2413000"/>
                <a:gridCol w="2413000"/>
              </a:tblGrid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Quantity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Unit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Abbreviation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Mass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kilogram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kg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Length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metre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Time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second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Temperature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kelvin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Electrical current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ampere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Amount of substance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mole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mol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981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SI prefixes</a:t>
            </a:r>
            <a:endParaRPr/>
          </a:p>
        </p:txBody>
      </p:sp>
      <p:graphicFrame>
        <p:nvGraphicFramePr>
          <p:cNvPr id="112" name="Google Shape;112;p17"/>
          <p:cNvGraphicFramePr/>
          <p:nvPr/>
        </p:nvGraphicFramePr>
        <p:xfrm>
          <a:off x="1981200" y="1609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{2FAAF273-8940-4479-874D-4FF63D6851CD}</a:tableStyleId>
              </a:tblPr>
              <a:tblGrid>
                <a:gridCol w="2413000"/>
                <a:gridCol w="2413000"/>
                <a:gridCol w="2413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Prefix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Name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Abbreviation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-12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pico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-9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nano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-6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micro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μ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-3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milli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-2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centi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kilo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6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mega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9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giga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/>
                        <a:t>10</a:t>
                      </a:r>
                      <a:r>
                        <a:rPr baseline="30000" lang="en-GB" sz="1800"/>
                        <a:t>12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tera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Making sure that the forces are okay.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Can you use the apparatus here to calibrate the spring so that you can use only it and a ruler to find the mass of a mystery object?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396" y="2789281"/>
            <a:ext cx="4554762" cy="3145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5795493" y="2794715"/>
            <a:ext cx="6091707" cy="338224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to do with something called Hooke’s law. If you put a mass on a spring it will always go down by the same amount each time. Can you use this fact to do an experiment to find the mass of a mystery object?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Springs 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GB" sz="8000"/>
              <a:t>F=-k    x</a:t>
            </a:r>
            <a:endParaRPr sz="8000"/>
          </a:p>
        </p:txBody>
      </p:sp>
      <p:sp>
        <p:nvSpPr>
          <p:cNvPr id="127" name="Google Shape;127;p19"/>
          <p:cNvSpPr/>
          <p:nvPr/>
        </p:nvSpPr>
        <p:spPr>
          <a:xfrm>
            <a:off x="2860766" y="1998617"/>
            <a:ext cx="574766" cy="69233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897189" y="1690688"/>
            <a:ext cx="3762102" cy="367814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Comic Sans MS"/>
              <a:buNone/>
            </a:pPr>
            <a:r>
              <a:rPr lang="en-GB" sz="1600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10/07/2017</a:t>
            </a:r>
            <a:endParaRPr sz="1600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4" name="Google Shape;134;p20"/>
          <p:cNvCxnSpPr/>
          <p:nvPr/>
        </p:nvCxnSpPr>
        <p:spPr>
          <a:xfrm flipH="1">
            <a:off x="3957639" y="1446213"/>
            <a:ext cx="3794125" cy="4621212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dash"/>
            <a:round/>
            <a:headEnd len="med" w="med" type="none"/>
            <a:tailEnd len="sm" w="sm" type="none"/>
          </a:ln>
        </p:spPr>
      </p:cxnSp>
      <p:sp>
        <p:nvSpPr>
          <p:cNvPr id="135" name="Google Shape;13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dk1"/>
                </a:solidFill>
              </a:rPr>
              <a:t>Force-Extension Graph for a spring</a:t>
            </a:r>
            <a:endParaRPr sz="4000">
              <a:solidFill>
                <a:schemeClr val="dk1"/>
              </a:solidFill>
            </a:endParaRPr>
          </a:p>
        </p:txBody>
      </p:sp>
      <p:grpSp>
        <p:nvGrpSpPr>
          <p:cNvPr id="136" name="Google Shape;136;p20"/>
          <p:cNvGrpSpPr/>
          <p:nvPr/>
        </p:nvGrpSpPr>
        <p:grpSpPr>
          <a:xfrm>
            <a:off x="1004887" y="1320801"/>
            <a:ext cx="9663113" cy="5426075"/>
            <a:chOff x="-327" y="832"/>
            <a:chExt cx="6087" cy="3418"/>
          </a:xfrm>
        </p:grpSpPr>
        <p:cxnSp>
          <p:nvCxnSpPr>
            <p:cNvPr id="137" name="Google Shape;137;p20"/>
            <p:cNvCxnSpPr/>
            <p:nvPr/>
          </p:nvCxnSpPr>
          <p:spPr>
            <a:xfrm rot="10800000">
              <a:off x="684" y="956"/>
              <a:ext cx="0" cy="2865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8" name="Google Shape;138;p20"/>
            <p:cNvCxnSpPr/>
            <p:nvPr/>
          </p:nvCxnSpPr>
          <p:spPr>
            <a:xfrm>
              <a:off x="685" y="3814"/>
              <a:ext cx="4569" cy="0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9" name="Google Shape;139;p20"/>
            <p:cNvSpPr txBox="1"/>
            <p:nvPr/>
          </p:nvSpPr>
          <p:spPr>
            <a:xfrm>
              <a:off x="-327" y="832"/>
              <a:ext cx="965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GB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Force/N</a:t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4024" y="3962"/>
              <a:ext cx="17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GB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Extension/mm</a:t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41" name="Google Shape;141;p20"/>
          <p:cNvGrpSpPr/>
          <p:nvPr/>
        </p:nvGrpSpPr>
        <p:grpSpPr>
          <a:xfrm>
            <a:off x="2598738" y="1395413"/>
            <a:ext cx="6661150" cy="4646612"/>
            <a:chOff x="677" y="646"/>
            <a:chExt cx="4196" cy="3160"/>
          </a:xfrm>
        </p:grpSpPr>
        <p:cxnSp>
          <p:nvCxnSpPr>
            <p:cNvPr id="142" name="Google Shape;142;p20"/>
            <p:cNvCxnSpPr/>
            <p:nvPr/>
          </p:nvCxnSpPr>
          <p:spPr>
            <a:xfrm flipH="1" rot="10800000">
              <a:off x="677" y="1533"/>
              <a:ext cx="1728" cy="2273"/>
            </a:xfrm>
            <a:prstGeom prst="straightConnector1">
              <a:avLst/>
            </a:prstGeom>
            <a:noFill/>
            <a:ln cap="flat" cmpd="sng" w="44450">
              <a:solidFill>
                <a:srgbClr val="FF00FF"/>
              </a:solidFill>
              <a:prstDash val="solid"/>
              <a:round/>
              <a:headEnd len="med" w="med" type="none"/>
              <a:tailEnd len="sm" w="sm" type="none"/>
            </a:ln>
          </p:spPr>
        </p:cxnSp>
        <p:sp>
          <p:nvSpPr>
            <p:cNvPr id="143" name="Google Shape;143;p20"/>
            <p:cNvSpPr/>
            <p:nvPr/>
          </p:nvSpPr>
          <p:spPr>
            <a:xfrm>
              <a:off x="2397" y="646"/>
              <a:ext cx="2476" cy="895"/>
            </a:xfrm>
            <a:custGeom>
              <a:rect b="b" l="l" r="r" t="t"/>
              <a:pathLst>
                <a:path extrusionOk="0" h="895" w="2476">
                  <a:moveTo>
                    <a:pt x="0" y="895"/>
                  </a:moveTo>
                  <a:cubicBezTo>
                    <a:pt x="113" y="741"/>
                    <a:pt x="230" y="593"/>
                    <a:pt x="335" y="475"/>
                  </a:cubicBezTo>
                  <a:cubicBezTo>
                    <a:pt x="440" y="357"/>
                    <a:pt x="512" y="255"/>
                    <a:pt x="631" y="187"/>
                  </a:cubicBezTo>
                  <a:cubicBezTo>
                    <a:pt x="750" y="119"/>
                    <a:pt x="744" y="101"/>
                    <a:pt x="1051" y="70"/>
                  </a:cubicBezTo>
                  <a:cubicBezTo>
                    <a:pt x="1358" y="39"/>
                    <a:pt x="1915" y="17"/>
                    <a:pt x="2476" y="0"/>
                  </a:cubicBezTo>
                </a:path>
              </a:pathLst>
            </a:custGeom>
            <a:noFill/>
            <a:ln cap="flat" cmpd="sng" w="44450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20"/>
          <p:cNvSpPr txBox="1"/>
          <p:nvPr/>
        </p:nvSpPr>
        <p:spPr>
          <a:xfrm>
            <a:off x="7888289" y="2273301"/>
            <a:ext cx="2211387" cy="101566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Hooke’s Law: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F=-k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666039" y="3867151"/>
            <a:ext cx="29543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i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spring constant for this spring?</a:t>
            </a:r>
            <a:endParaRPr i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46" name="Google Shape;146;p20"/>
          <p:cNvGrpSpPr/>
          <p:nvPr/>
        </p:nvGrpSpPr>
        <p:grpSpPr>
          <a:xfrm>
            <a:off x="4254500" y="3442245"/>
            <a:ext cx="2717800" cy="2355306"/>
            <a:chOff x="1720" y="2168"/>
            <a:chExt cx="1712" cy="1484"/>
          </a:xfrm>
        </p:grpSpPr>
        <p:sp>
          <p:nvSpPr>
            <p:cNvPr id="147" name="Google Shape;147;p20"/>
            <p:cNvSpPr txBox="1"/>
            <p:nvPr/>
          </p:nvSpPr>
          <p:spPr>
            <a:xfrm>
              <a:off x="1720" y="2896"/>
              <a:ext cx="1712" cy="756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GB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Hooke’s Law is obeyed here – “elasticity”</a:t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 rot="4710688">
              <a:off x="1782" y="2299"/>
              <a:ext cx="739" cy="578"/>
            </a:xfrm>
            <a:prstGeom prst="leftArrow">
              <a:avLst>
                <a:gd fmla="val 50000" name="adj1"/>
                <a:gd fmla="val 76343" name="adj2"/>
              </a:avLst>
            </a:prstGeom>
            <a:solidFill>
              <a:srgbClr val="33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mic Sans M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49" name="Google Shape;149;p20"/>
          <p:cNvGrpSpPr/>
          <p:nvPr/>
        </p:nvGrpSpPr>
        <p:grpSpPr>
          <a:xfrm>
            <a:off x="2770188" y="943704"/>
            <a:ext cx="3464514" cy="1211396"/>
            <a:chOff x="847" y="547"/>
            <a:chExt cx="2182" cy="763"/>
          </a:xfrm>
        </p:grpSpPr>
        <p:sp>
          <p:nvSpPr>
            <p:cNvPr id="150" name="Google Shape;150;p20"/>
            <p:cNvSpPr/>
            <p:nvPr/>
          </p:nvSpPr>
          <p:spPr>
            <a:xfrm rot="1495082">
              <a:off x="2367" y="640"/>
              <a:ext cx="567" cy="578"/>
            </a:xfrm>
            <a:prstGeom prst="rightArrow">
              <a:avLst>
                <a:gd fmla="val 50000" name="adj1"/>
                <a:gd fmla="val 48545" name="adj2"/>
              </a:avLst>
            </a:prstGeom>
            <a:solidFill>
              <a:srgbClr val="8000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mic Sans M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1" name="Google Shape;151;p20"/>
            <p:cNvSpPr txBox="1"/>
            <p:nvPr/>
          </p:nvSpPr>
          <p:spPr>
            <a:xfrm>
              <a:off x="847" y="731"/>
              <a:ext cx="1737" cy="28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GB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“elastic limit”</a:t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152" name="Google Shape;152;p20"/>
          <p:cNvGrpSpPr/>
          <p:nvPr/>
        </p:nvGrpSpPr>
        <p:grpSpPr>
          <a:xfrm>
            <a:off x="2279650" y="1731507"/>
            <a:ext cx="3379297" cy="1014872"/>
            <a:chOff x="476" y="1091"/>
            <a:chExt cx="2129" cy="639"/>
          </a:xfrm>
        </p:grpSpPr>
        <p:sp>
          <p:nvSpPr>
            <p:cNvPr id="153" name="Google Shape;153;p20"/>
            <p:cNvSpPr/>
            <p:nvPr/>
          </p:nvSpPr>
          <p:spPr>
            <a:xfrm rot="-242838">
              <a:off x="2018" y="1110"/>
              <a:ext cx="567" cy="578"/>
            </a:xfrm>
            <a:prstGeom prst="rightArrow">
              <a:avLst>
                <a:gd fmla="val 50000" name="adj1"/>
                <a:gd fmla="val 48545" name="adj2"/>
              </a:avLst>
            </a:prstGeom>
            <a:solidFill>
              <a:srgbClr val="0080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mic Sans M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476" y="1207"/>
              <a:ext cx="1600" cy="52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GB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“limit of proportionality”</a:t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5" name="Google Shape;155;p20"/>
          <p:cNvSpPr/>
          <p:nvPr/>
        </p:nvSpPr>
        <p:spPr>
          <a:xfrm>
            <a:off x="5664201" y="2133601"/>
            <a:ext cx="142875" cy="142875"/>
          </a:xfrm>
          <a:prstGeom prst="ellipse">
            <a:avLst/>
          </a:prstGeom>
          <a:solidFill>
            <a:srgbClr val="00808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096001" y="1700214"/>
            <a:ext cx="142875" cy="142875"/>
          </a:xfrm>
          <a:prstGeom prst="ellipse">
            <a:avLst/>
          </a:prstGeom>
          <a:solidFill>
            <a:srgbClr val="80008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57" name="Google Shape;157;p20"/>
          <p:cNvCxnSpPr>
            <a:stCxn id="142" idx="0"/>
            <a:endCxn id="138" idx="1"/>
          </p:cNvCxnSpPr>
          <p:nvPr/>
        </p:nvCxnSpPr>
        <p:spPr>
          <a:xfrm>
            <a:off x="2598738" y="6042025"/>
            <a:ext cx="7266000" cy="12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20"/>
          <p:cNvCxnSpPr/>
          <p:nvPr/>
        </p:nvCxnSpPr>
        <p:spPr>
          <a:xfrm rot="10800000">
            <a:off x="2465800" y="939142"/>
            <a:ext cx="141288" cy="503121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4400"/>
              <a:buFont typeface="Calibri"/>
              <a:buNone/>
            </a:pPr>
            <a:r>
              <a:rPr lang="en-GB"/>
              <a:t>Experiment time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7145383" y="1711234"/>
            <a:ext cx="4545874" cy="446572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want you to make a graph to prove Hooke’s law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806" y="1690688"/>
            <a:ext cx="5649562" cy="376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