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68CD4B7-6392-48C0-8BF9-C90A9B17B435}">
  <a:tblStyle styleId="{068CD4B7-6392-48C0-8BF9-C90A9B17B43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fill>
          <a:solidFill>
            <a:srgbClr val="D4E2CE"/>
          </a:solidFill>
        </a:fill>
      </a:tcStyle>
    </a:band1H>
    <a:band2H>
      <a:tcTxStyle/>
    </a:band2H>
    <a:band1V>
      <a:tcTxStyle/>
      <a:tcStyle>
        <a:fill>
          <a:solidFill>
            <a:srgbClr val="D4E2CE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  <a:tblStyle styleId="{086FD8DE-421B-4506-8EBA-D7C7FCAB380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2790645" y="2052607"/>
            <a:ext cx="6610709" cy="7941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2790644" y="2946435"/>
            <a:ext cx="661070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838200" y="1940945"/>
            <a:ext cx="10515600" cy="543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838200" y="2691441"/>
            <a:ext cx="10515600" cy="402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2192000" cy="65560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612018" y="148744"/>
            <a:ext cx="31245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level Computer Science</a:t>
            </a: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655608"/>
            <a:ext cx="12192000" cy="862641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TALK</a:t>
            </a:r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 amt="35000"/>
          </a:blip>
          <a:srcRect b="23037" l="0" r="0" t="0"/>
          <a:stretch/>
        </p:blipFill>
        <p:spPr>
          <a:xfrm>
            <a:off x="1" y="1579900"/>
            <a:ext cx="12191999" cy="5278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ctrTitle"/>
          </p:nvPr>
        </p:nvSpPr>
        <p:spPr>
          <a:xfrm>
            <a:off x="612018" y="2052608"/>
            <a:ext cx="10973967" cy="12572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GB" sz="3200"/>
              <a:t>“Computer Science is no more about computers than astronomy is about telescopes.” </a:t>
            </a:r>
            <a:r>
              <a:rPr lang="en-GB" sz="2400"/>
              <a:t>- Edsger W. Dijkstra</a:t>
            </a:r>
            <a:endParaRPr sz="3200"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09820"/>
            <a:ext cx="6456224" cy="354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3338" y="4151141"/>
            <a:ext cx="3578662" cy="2706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17"/>
          <p:cNvGraphicFramePr/>
          <p:nvPr/>
        </p:nvGraphicFramePr>
        <p:xfrm>
          <a:off x="710005" y="26979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{068CD4B7-6392-48C0-8BF9-C90A9B17B435}</a:tableStyleId>
              </a:tblPr>
              <a:tblGrid>
                <a:gridCol w="1397575"/>
                <a:gridCol w="3237700"/>
                <a:gridCol w="3237700"/>
              </a:tblGrid>
              <a:tr h="81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Paper 1: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Paper 2: 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1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How is it assessed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On-screen exam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hour 45 minutes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Written exam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hour 45 minutes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1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How much is it worth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 marks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Worth 50%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 marks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Worth 50%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96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Other information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answer a series of short questions and write/adapt/extend programs in an electronic answer document provided by AQA.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series of short-answer and extended-answer questions.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09" name="Google Shape;109;p17"/>
          <p:cNvSpPr txBox="1"/>
          <p:nvPr/>
        </p:nvSpPr>
        <p:spPr>
          <a:xfrm>
            <a:off x="613185" y="1940944"/>
            <a:ext cx="5213873" cy="4917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1"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AQA AS level course structure</a:t>
            </a:r>
            <a:endParaRPr b="1" sz="2400">
              <a:solidFill>
                <a:srgbClr val="8235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Google Shape;114;p18"/>
          <p:cNvGraphicFramePr/>
          <p:nvPr/>
        </p:nvGraphicFramePr>
        <p:xfrm>
          <a:off x="710005" y="26979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{068CD4B7-6392-48C0-8BF9-C90A9B17B435}</a:tableStyleId>
              </a:tblPr>
              <a:tblGrid>
                <a:gridCol w="1397575"/>
                <a:gridCol w="3237700"/>
                <a:gridCol w="3237700"/>
                <a:gridCol w="3237700"/>
              </a:tblGrid>
              <a:tr h="81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Paper 1: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Paper 2: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Practical programming experience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1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How is it assessed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On-screen exam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hour 30 minutes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Written exam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hour 30 minutes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Marked by your teacher and moderated by AQA.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1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How much is it worth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marks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Worth 40%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marks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Worth 40%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 marks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Worth 20%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9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Other information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answer a series of short questions and write/adapt/extend programs in an electronic answer document provided by AQA.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Compulsory short-answer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extended-answer questions.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Assesses student's ability to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the knowledge and skills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gained through the course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solve or investigate 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practical problem.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15" name="Google Shape;115;p18"/>
          <p:cNvSpPr txBox="1"/>
          <p:nvPr/>
        </p:nvSpPr>
        <p:spPr>
          <a:xfrm>
            <a:off x="613185" y="1940944"/>
            <a:ext cx="5213873" cy="4917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1"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AQA A level course structure</a:t>
            </a:r>
            <a:endParaRPr b="1" sz="2400">
              <a:solidFill>
                <a:srgbClr val="8235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p19"/>
          <p:cNvGraphicFramePr/>
          <p:nvPr/>
        </p:nvGraphicFramePr>
        <p:xfrm>
          <a:off x="710005" y="26979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{086FD8DE-421B-4506-8EBA-D7C7FCAB3801}</a:tableStyleId>
              </a:tblPr>
              <a:tblGrid>
                <a:gridCol w="1397575"/>
                <a:gridCol w="3237700"/>
                <a:gridCol w="3237700"/>
              </a:tblGrid>
              <a:tr h="81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Component 1: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Computer systems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Component 2: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Computational thinking, algorithms and programming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1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How is it assessed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Written exam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hour 15 minutes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Written exam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hour 15 minutes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1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How much is it worth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 marks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Worth 50%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 marks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Worth 50%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9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Other information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series of short-answer and extended-answer questions.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series of short-answer and extended-answer questions.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21" name="Google Shape;121;p19"/>
          <p:cNvSpPr txBox="1"/>
          <p:nvPr/>
        </p:nvSpPr>
        <p:spPr>
          <a:xfrm>
            <a:off x="613185" y="1940944"/>
            <a:ext cx="5213873" cy="4917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1"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OCR AS level course structure</a:t>
            </a:r>
            <a:endParaRPr b="1" sz="2400">
              <a:solidFill>
                <a:srgbClr val="8235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p20"/>
          <p:cNvGraphicFramePr/>
          <p:nvPr/>
        </p:nvGraphicFramePr>
        <p:xfrm>
          <a:off x="710005" y="26979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{086FD8DE-421B-4506-8EBA-D7C7FCAB3801}</a:tableStyleId>
              </a:tblPr>
              <a:tblGrid>
                <a:gridCol w="1397575"/>
                <a:gridCol w="3237700"/>
                <a:gridCol w="3237700"/>
                <a:gridCol w="3237700"/>
              </a:tblGrid>
              <a:tr h="81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Component 1: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Computer systems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Component 2: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Computational thinking, algorithms and programming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/>
                        <a:t>Practical programming experience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1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How is it assessed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Written exam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hour 30 minutes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Written exam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hour 30 minutes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Marked by your teacher and moderated by OCR.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81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How much is it worth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 marks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Worth 40%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 marks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Worth 40%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 marks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Worth 20%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29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Other information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series of short-answer and extended-answer questions.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series of short-answer and extended-answer questions.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Assesses student's ability to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the knowledge and skills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gained through the course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solve or investigate 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practical problem.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27" name="Google Shape;127;p20"/>
          <p:cNvSpPr txBox="1"/>
          <p:nvPr/>
        </p:nvSpPr>
        <p:spPr>
          <a:xfrm>
            <a:off x="613185" y="1940944"/>
            <a:ext cx="5213873" cy="4917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1"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OCR AS level course structure</a:t>
            </a:r>
            <a:endParaRPr b="1" sz="2400">
              <a:solidFill>
                <a:srgbClr val="8235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613185" y="1940945"/>
            <a:ext cx="5213873" cy="608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1" lang="en-GB" sz="2400"/>
              <a:t>Where to get more information</a:t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613185" y="2667900"/>
            <a:ext cx="6096000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&lt;insert details of subject teacher / head of department here&gt;</a:t>
            </a:r>
            <a:endParaRPr/>
          </a:p>
          <a:p>
            <a:pPr indent="-1333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AQA Exam board website:</a:t>
            </a:r>
            <a:b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aqa.org.uk</a:t>
            </a:r>
            <a:endParaRPr/>
          </a:p>
        </p:txBody>
      </p:sp>
      <p:pic>
        <p:nvPicPr>
          <p:cNvPr descr="A picture containing vector graphics&#10;&#10;Description automatically generated" id="135" name="Google Shape;13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9607" y="1692139"/>
            <a:ext cx="4876190" cy="487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613185" y="1940945"/>
            <a:ext cx="5213873" cy="608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1" lang="en-GB" sz="2400"/>
              <a:t>Where to get more information</a:t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613185" y="2667900"/>
            <a:ext cx="6096000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&lt;insert details of subject teacher / head of department here&gt;</a:t>
            </a:r>
            <a:endParaRPr/>
          </a:p>
          <a:p>
            <a:pPr indent="-1333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OCR Exam board website:</a:t>
            </a:r>
            <a:b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ocr.org.uk</a:t>
            </a:r>
            <a:endParaRPr/>
          </a:p>
        </p:txBody>
      </p:sp>
      <p:pic>
        <p:nvPicPr>
          <p:cNvPr descr="A picture containing vector graphics&#10;&#10;Description automatically generated" id="143" name="Google Shape;1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9607" y="1692139"/>
            <a:ext cx="4876190" cy="4876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605597" y="1940945"/>
            <a:ext cx="5490403" cy="2996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GB"/>
              <a:t>When someone says,</a:t>
            </a:r>
            <a:br>
              <a:rPr lang="en-GB"/>
            </a:br>
            <a:r>
              <a:rPr b="1" lang="en-GB">
                <a:solidFill>
                  <a:srgbClr val="823554"/>
                </a:solidFill>
              </a:rPr>
              <a:t>“Computer Science”</a:t>
            </a:r>
            <a:br>
              <a:rPr b="1" lang="en-GB">
                <a:solidFill>
                  <a:srgbClr val="823554"/>
                </a:solidFill>
              </a:rPr>
            </a:br>
            <a:r>
              <a:rPr lang="en-GB"/>
              <a:t>what do you think of?</a:t>
            </a:r>
            <a:endParaRPr/>
          </a:p>
        </p:txBody>
      </p:sp>
      <p:pic>
        <p:nvPicPr>
          <p:cNvPr descr="A close up of a logo&#10;&#10;Description automatically generated" id="57" name="Google Shape;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032" y="1124744"/>
            <a:ext cx="5202371" cy="520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/>
          <p:nvPr/>
        </p:nvSpPr>
        <p:spPr>
          <a:xfrm>
            <a:off x="0" y="1635162"/>
            <a:ext cx="12191999" cy="5077610"/>
          </a:xfrm>
          <a:prstGeom prst="rect">
            <a:avLst/>
          </a:prstGeom>
          <a:solidFill>
            <a:srgbClr val="2728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3167" y="1636594"/>
            <a:ext cx="9025666" cy="5076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613185" y="1940945"/>
            <a:ext cx="5213873" cy="4386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1" lang="en-GB" sz="2400"/>
              <a:t>Why choose Computer Science? </a:t>
            </a:r>
            <a:br>
              <a:rPr b="1" lang="en-GB" sz="2400"/>
            </a:br>
            <a:br>
              <a:rPr lang="en-GB" sz="2400"/>
            </a:br>
            <a:r>
              <a:rPr b="1" lang="en-GB" sz="2400">
                <a:solidFill>
                  <a:srgbClr val="823554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 is embedded in every aspect of our lives.</a:t>
            </a: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2400">
                <a:solidFill>
                  <a:srgbClr val="823554"/>
                </a:solidFill>
                <a:latin typeface="Calibri"/>
                <a:ea typeface="Calibri"/>
                <a:cs typeface="Calibri"/>
                <a:sym typeface="Calibri"/>
              </a:rPr>
              <a:t>Computer Science</a:t>
            </a:r>
            <a:r>
              <a:rPr lang="en-GB" sz="2400">
                <a:solidFill>
                  <a:srgbClr val="82355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is being used help solve many of the world's biggest problems</a:t>
            </a:r>
            <a:endParaRPr/>
          </a:p>
        </p:txBody>
      </p:sp>
      <p:pic>
        <p:nvPicPr>
          <p:cNvPr descr="A picture containing vector graphics&#10;&#10;Description automatically generated" id="69" name="Google Shape;6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162761"/>
            <a:ext cx="5695239" cy="5695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0" y="1635162"/>
            <a:ext cx="12191999" cy="5077610"/>
          </a:xfrm>
          <a:prstGeom prst="rect">
            <a:avLst/>
          </a:prstGeom>
          <a:solidFill>
            <a:srgbClr val="2728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75" name="Google Shape;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3551" y="1658766"/>
            <a:ext cx="8984898" cy="5054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logo&#10;&#10;Description automatically generated" id="80" name="Google Shape;8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127" y="2013924"/>
            <a:ext cx="7106796" cy="47399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" name="Google Shape;8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2384" y="3967247"/>
            <a:ext cx="2890753" cy="289075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/>
          <p:nvPr/>
        </p:nvSpPr>
        <p:spPr>
          <a:xfrm>
            <a:off x="8014298" y="1844123"/>
            <a:ext cx="3586927" cy="2108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823554"/>
                </a:solidFill>
                <a:latin typeface="Calibri"/>
                <a:ea typeface="Calibri"/>
                <a:cs typeface="Calibri"/>
                <a:sym typeface="Calibri"/>
              </a:rPr>
              <a:t>Growth in this sector is predicted to continue to grow!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8235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72822"/>
                </a:solidFill>
                <a:latin typeface="Calibri"/>
                <a:ea typeface="Calibri"/>
                <a:cs typeface="Calibri"/>
                <a:sym typeface="Calibri"/>
              </a:rPr>
              <a:t>Did you know the computer games industry is bigger than the film and music industries combined?</a:t>
            </a:r>
            <a:endParaRPr/>
          </a:p>
        </p:txBody>
      </p:sp>
      <p:sp>
        <p:nvSpPr>
          <p:cNvPr id="83" name="Google Shape;83;p13"/>
          <p:cNvSpPr txBox="1"/>
          <p:nvPr/>
        </p:nvSpPr>
        <p:spPr>
          <a:xfrm>
            <a:off x="590775" y="1844123"/>
            <a:ext cx="4723503" cy="132938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Growth in IT professional and Computing jobs in the UK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entury Gothic"/>
              <a:buNone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(Data from Office for National Statistics: https://www.ons.gov.uk)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613185" y="1940944"/>
            <a:ext cx="5213873" cy="4917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Skills in Computer Science can offer you an incredible wide range of jobs!</a:t>
            </a: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There are almost no job sectors which don’t make use of skills related to:</a:t>
            </a: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solidFill>
                  <a:srgbClr val="823554"/>
                </a:solidFill>
                <a:latin typeface="Calibri"/>
                <a:ea typeface="Calibri"/>
                <a:cs typeface="Calibri"/>
                <a:sym typeface="Calibri"/>
              </a:rPr>
              <a:t>- Information Technology</a:t>
            </a:r>
            <a:br>
              <a:rPr lang="en-GB" sz="2400">
                <a:solidFill>
                  <a:srgbClr val="82355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solidFill>
                  <a:srgbClr val="823554"/>
                </a:solidFill>
                <a:latin typeface="Calibri"/>
                <a:ea typeface="Calibri"/>
                <a:cs typeface="Calibri"/>
                <a:sym typeface="Calibri"/>
              </a:rPr>
              <a:t>- Computer Science</a:t>
            </a:r>
            <a:endParaRPr/>
          </a:p>
        </p:txBody>
      </p:sp>
      <p:pic>
        <p:nvPicPr>
          <p:cNvPr descr="A close up of a logo&#10;&#10;Description automatically generated"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2024" y="1124744"/>
            <a:ext cx="5472608" cy="547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0" y="1635162"/>
            <a:ext cx="12191999" cy="5077610"/>
          </a:xfrm>
          <a:prstGeom prst="rect">
            <a:avLst/>
          </a:prstGeom>
          <a:solidFill>
            <a:srgbClr val="2728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6693" y="1639802"/>
            <a:ext cx="9018614" cy="5072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613185" y="1940945"/>
            <a:ext cx="5213873" cy="608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1" lang="en-GB" sz="2400"/>
              <a:t>What does the course cover?</a:t>
            </a:r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2634" y="1766360"/>
            <a:ext cx="4876190" cy="48761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/>
          <p:nvPr/>
        </p:nvSpPr>
        <p:spPr>
          <a:xfrm>
            <a:off x="613185" y="2667900"/>
            <a:ext cx="6096000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 computer components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 security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representation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of digital technology on society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Networking and the Internet</a:t>
            </a:r>
            <a:endParaRPr/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development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