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47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47" orient="horz"/>
        <p:guide pos="38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hiterosemaths.com/" TargetMode="External"/><Relationship Id="rId3" Type="http://schemas.openxmlformats.org/officeDocument/2006/relationships/hyperlink" Target="https://donsteward.blogspot.com/" TargetMode="External"/><Relationship Id="rId4" Type="http://schemas.openxmlformats.org/officeDocument/2006/relationships/hyperlink" Target="https://www.bossmaths.com/" TargetMode="External"/><Relationship Id="rId5" Type="http://schemas.openxmlformats.org/officeDocument/2006/relationships/hyperlink" Target="https://www.khanacademy.org/" TargetMode="External"/><Relationship Id="rId6" Type="http://schemas.openxmlformats.org/officeDocument/2006/relationships/hyperlink" Target="https://www.thenational.academy/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resourceaholic.com/" TargetMode="External"/><Relationship Id="rId3" Type="http://schemas.openxmlformats.org/officeDocument/2006/relationships/hyperlink" Target="https://whiterosemaths.com/" TargetMode="External"/><Relationship Id="rId4" Type="http://schemas.openxmlformats.org/officeDocument/2006/relationships/hyperlink" Target="https://donsteward.blogspot.com/" TargetMode="External"/><Relationship Id="rId5" Type="http://schemas.openxmlformats.org/officeDocument/2006/relationships/hyperlink" Target="https://www.bossmaths.com/" TargetMode="External"/><Relationship Id="rId6" Type="http://schemas.openxmlformats.org/officeDocument/2006/relationships/hyperlink" Target="https://corbettmaths.com/" TargetMode="External"/><Relationship Id="rId7" Type="http://schemas.openxmlformats.org/officeDocument/2006/relationships/hyperlink" Target="https://www.drfrostmaths.com/index.php" TargetMode="External"/><Relationship Id="rId8" Type="http://schemas.openxmlformats.org/officeDocument/2006/relationships/hyperlink" Target="https://variationtheory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79a7531ab_0_9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d79a7531ab_0_9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c4809d06b_0_2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11c4809d06b_0_2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3c0dfa99ae_0_0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0" name="Google Shape;100;g13c0dfa99ae_0_0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c4809d06b_0_25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This slide or slide’s will serve as the exposition </a:t>
            </a:r>
            <a:r>
              <a:rPr lang="en-GB"/>
              <a:t>section of the lesson. This can comprise of any visual or written explanations required for the learning objectives to be met.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A great place to find good examples and inspiration of explanations is at: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White Rose: </a:t>
            </a:r>
            <a:r>
              <a:rPr lang="en-GB" u="sng">
                <a:solidFill>
                  <a:schemeClr val="hlink"/>
                </a:solidFill>
                <a:hlinkClick r:id="rId2"/>
              </a:rPr>
              <a:t>https://whiterosemaths.com/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Median by Don Stewart: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https://donsteward.blogspot.com/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BossMaths: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https://www.bossmaths.com/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Khan Academy: </a:t>
            </a:r>
            <a:r>
              <a:rPr lang="en-GB" u="sng">
                <a:solidFill>
                  <a:schemeClr val="hlink"/>
                </a:solidFill>
                <a:hlinkClick r:id="rId5"/>
              </a:rPr>
              <a:t>https://www.khanacademy.org/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Oak Academy: </a:t>
            </a:r>
            <a:r>
              <a:rPr lang="en-GB" u="sng">
                <a:solidFill>
                  <a:schemeClr val="hlink"/>
                </a:solidFill>
                <a:hlinkClick r:id="rId6"/>
              </a:rPr>
              <a:t>https://www.thenational.academy/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9" name="Google Shape;109;g11c4809d06b_0_25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c4809d06b_0_33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11c4809d06b_0_33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7cf1c99e1_0_3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e7cf1c99e1_0_3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e7cf1c99e1_0_12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2e7cf1c99e1_0_12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c4809d06b_0_40:notes"/>
          <p:cNvSpPr txBox="1"/>
          <p:nvPr>
            <p:ph idx="1" type="body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/>
              <a:t>A great place to find resources of variety of questions can be found at: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Resourceaholic: </a:t>
            </a:r>
            <a:r>
              <a:rPr lang="en-GB" u="sng">
                <a:solidFill>
                  <a:schemeClr val="hlink"/>
                </a:solidFill>
                <a:hlinkClick r:id="rId2"/>
              </a:rPr>
              <a:t>https://www.resourceaholic.com/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White Rose: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https://whiterosemaths.com/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Median by Don Stewart: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https://donsteward.blogspot.com/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BossMaths: </a:t>
            </a:r>
            <a:r>
              <a:rPr lang="en-GB" u="sng">
                <a:solidFill>
                  <a:schemeClr val="hlink"/>
                </a:solidFill>
                <a:hlinkClick r:id="rId5"/>
              </a:rPr>
              <a:t>https://www.bossmaths.com/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CorbettMaths: </a:t>
            </a:r>
            <a:r>
              <a:rPr lang="en-GB" u="sng">
                <a:solidFill>
                  <a:schemeClr val="hlink"/>
                </a:solidFill>
                <a:hlinkClick r:id="rId6"/>
              </a:rPr>
              <a:t>https://corbettmaths.com/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DrFrostMaths: </a:t>
            </a:r>
            <a:r>
              <a:rPr lang="en-GB" u="sng">
                <a:solidFill>
                  <a:schemeClr val="hlink"/>
                </a:solidFill>
                <a:hlinkClick r:id="rId7"/>
              </a:rPr>
              <a:t>https://www.drfrostmaths.com/index.php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Variety Theory By Craig Barton: </a:t>
            </a:r>
            <a:r>
              <a:rPr lang="en-GB" u="sng">
                <a:solidFill>
                  <a:schemeClr val="hlink"/>
                </a:solidFill>
                <a:hlinkClick r:id="rId8"/>
              </a:rPr>
              <a:t>https://variationtheory.com/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6" name="Google Shape;146;g11c4809d06b_0_40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A5A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1618462"/>
            <a:ext cx="12192000" cy="393502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2044642" y="2566660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Level expectations</a:t>
            </a:r>
            <a:endParaRPr b="0" i="0" sz="5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2044642" y="60077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Create a better future</a:t>
            </a:r>
            <a:endParaRPr b="0" i="0" sz="2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3122074" cy="133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12684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Course outline: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509875" y="929850"/>
            <a:ext cx="10882500" cy="18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Tracking your work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It will be a lot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The course is very fast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As and A2 topics covered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0222" y="2819800"/>
            <a:ext cx="10020272" cy="395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Discipline 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97400" y="979725"/>
            <a:ext cx="10882500" cy="3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The difference between A level and GCSE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Once you have discipline you can achieve anything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What it takes to be disciplined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Hard work and consistency leads to many benefits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Transferable to other aspects of life → take this structure and me holding you accountable now as a gift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>
                <a:latin typeface="Calibri"/>
                <a:ea typeface="Calibri"/>
                <a:cs typeface="Calibri"/>
                <a:sym typeface="Calibri"/>
              </a:rPr>
              <a:t>(even if it doesn’t feel like one)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Maslow’s Hierarchy of Needs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6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8824" y="609125"/>
            <a:ext cx="7448226" cy="5418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Purposeful teaching 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7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509875" y="929850"/>
            <a:ext cx="108825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Everything about this course is a result of conscious and informed decisions that were made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Most decisions I will explain and only for time reasons it's not all. I believe that my job is not just to teach you maths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As a student, being open and receptive towards the course will benefit you most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I do take ideas though!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Growth mindset: hiding from what you don't know is fatal on this course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Growth Mindset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8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/>
          <p:nvPr/>
        </p:nvSpPr>
        <p:spPr>
          <a:xfrm>
            <a:off x="509875" y="929850"/>
            <a:ext cx="108825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If you knew everything you wouldn’t even be here!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I expect you to get things wrong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9100" y="1820100"/>
            <a:ext cx="5205625" cy="4957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The 1st half of Y12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9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9"/>
          <p:cNvSpPr txBox="1"/>
          <p:nvPr/>
        </p:nvSpPr>
        <p:spPr>
          <a:xfrm>
            <a:off x="509875" y="929850"/>
            <a:ext cx="10882500" cy="30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Much like GCSE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Less new content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Develop mathematical maturity and fluency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Need to become rigorous and precise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/>
          <p:nvPr/>
        </p:nvSpPr>
        <p:spPr>
          <a:xfrm>
            <a:off x="174592" y="126185"/>
            <a:ext cx="81027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P6 lessons</a:t>
            </a:r>
            <a:endParaRPr b="0" i="0" sz="3200" u="none" cap="none" strike="noStrike">
              <a:solidFill>
                <a:srgbClr val="00A5A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34499"/>
            <a:ext cx="2635481" cy="112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3125" y="5814688"/>
            <a:ext cx="3711125" cy="96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0"/>
          <p:cNvPicPr preferRelativeResize="0"/>
          <p:nvPr/>
        </p:nvPicPr>
        <p:blipFill rotWithShape="1">
          <a:blip r:embed="rId5">
            <a:alphaModFix/>
          </a:blip>
          <a:srcRect b="14118" l="0" r="0" t="0"/>
          <a:stretch/>
        </p:blipFill>
        <p:spPr>
          <a:xfrm>
            <a:off x="10057350" y="865725"/>
            <a:ext cx="1809750" cy="41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/>
          <p:nvPr/>
        </p:nvSpPr>
        <p:spPr>
          <a:xfrm>
            <a:off x="7876529" y="95425"/>
            <a:ext cx="40956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 sz="2400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200">
                <a:solidFill>
                  <a:srgbClr val="00A5A4"/>
                </a:solidFill>
                <a:latin typeface="Calibri"/>
                <a:ea typeface="Calibri"/>
                <a:cs typeface="Calibri"/>
                <a:sym typeface="Calibri"/>
              </a:rPr>
              <a:t>00-00-00</a:t>
            </a:r>
            <a:endParaRPr b="0" i="0" sz="1050" u="none" cap="none" strike="noStrike">
              <a:solidFill>
                <a:srgbClr val="00A5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0"/>
          <p:cNvSpPr txBox="1"/>
          <p:nvPr/>
        </p:nvSpPr>
        <p:spPr>
          <a:xfrm>
            <a:off x="509875" y="929850"/>
            <a:ext cx="10882500" cy="47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One additional lesson a week (for free wow!)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It will be a 30 minute assessment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Self marked and </a:t>
            </a: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discussion for</a:t>
            </a: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 30 minutes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Benefits: you know exactly what you know and what you don't every week, become more self reliant mathematicians, strengthen your mathematical argumentation with other students,  build a culture of seeing mistakes as secret opportunities that reveal the mathematical structure,  be more confident in university like settings (seminars and interviews)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●"/>
            </a:pPr>
            <a:r>
              <a:rPr lang="en-GB" sz="2700">
                <a:latin typeface="Calibri"/>
                <a:ea typeface="Calibri"/>
                <a:cs typeface="Calibri"/>
                <a:sym typeface="Calibri"/>
              </a:rPr>
              <a:t>Cons: you get to do more maths with me! (Oh wait that's another positive)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