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h3jEfC/vi2OvxAkEqZJKosJpud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511462-27F1-4FEA-8D7D-485188FC86F1}">
  <a:tblStyle styleId="{CE511462-27F1-4FEA-8D7D-485188FC86F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3c6300af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3c6300a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4243" y="852064"/>
            <a:ext cx="9821758" cy="58779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318318" y="329074"/>
            <a:ext cx="2435902" cy="28012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6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Story Behind the Cartoon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-15041" l="-15183" r="-17407" t="-15042"/>
          <a:stretch/>
        </p:blipFill>
        <p:spPr>
          <a:xfrm>
            <a:off x="1006606" y="243024"/>
            <a:ext cx="514897" cy="505172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"/>
          <p:cNvSpPr/>
          <p:nvPr/>
        </p:nvSpPr>
        <p:spPr>
          <a:xfrm>
            <a:off x="1259819" y="5239427"/>
            <a:ext cx="3352201" cy="229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893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Source A: Morten Morland, The Sunday Times  November 10, 2024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3754220" y="51944"/>
            <a:ext cx="3489212" cy="71575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studying the signals and references that cartoonists  make in their cartoons. . </a:t>
            </a:r>
            <a:endParaRPr/>
          </a:p>
          <a:p>
            <a:pPr indent="-185738" lvl="0" marL="1857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Calibri"/>
              <a:buAutoNum type="arabicPeriod"/>
            </a:pPr>
            <a:r>
              <a:rPr lang="en-GB" sz="7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the source. Annotate all of the things you notice.</a:t>
            </a:r>
            <a:endParaRPr/>
          </a:p>
          <a:p>
            <a:pPr indent="-185738" lvl="0" marL="1857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Calibri"/>
              <a:buAutoNum type="arabicPeriod"/>
            </a:pPr>
            <a:r>
              <a:rPr lang="en-GB" sz="7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the points to the big stories on the right of the page</a:t>
            </a:r>
            <a:endParaRPr/>
          </a:p>
          <a:p>
            <a:pPr indent="-185738" lvl="0" marL="1857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Calibri"/>
              <a:buAutoNum type="arabicPeriod"/>
            </a:pPr>
            <a:r>
              <a:rPr lang="en-GB" sz="7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extra detail to connect the source to the story</a:t>
            </a:r>
            <a:endParaRPr/>
          </a:p>
          <a:p>
            <a:pPr indent="-185738" lvl="0" marL="1857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Calibri"/>
              <a:buAutoNum type="arabicPeriod"/>
            </a:pPr>
            <a:r>
              <a:rPr lang="en-GB" sz="7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up the message of the source in the right column. Make sure you link the source and the underlying stories together. 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7095810" y="38294"/>
            <a:ext cx="1819852" cy="716348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assessing the cartoon think about</a:t>
            </a:r>
            <a:endParaRPr/>
          </a:p>
          <a:p>
            <a:pPr indent="-139303" lvl="0" marL="13930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•"/>
            </a:pPr>
            <a:r>
              <a:rPr lang="en-GB" sz="7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Imagery used </a:t>
            </a:r>
            <a:endParaRPr/>
          </a:p>
          <a:p>
            <a:pPr indent="-139303" lvl="0" marL="13930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•"/>
            </a:pPr>
            <a:r>
              <a:rPr lang="en-GB" sz="7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references</a:t>
            </a:r>
            <a:endParaRPr/>
          </a:p>
          <a:p>
            <a:pPr indent="-139303" lvl="0" marL="13930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•"/>
            </a:pPr>
            <a:r>
              <a:rPr lang="en-GB" sz="7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to what is happening at the time</a:t>
            </a:r>
            <a:endParaRPr/>
          </a:p>
        </p:txBody>
      </p:sp>
      <p:grpSp>
        <p:nvGrpSpPr>
          <p:cNvPr id="90" name="Google Shape;90;p1"/>
          <p:cNvGrpSpPr/>
          <p:nvPr/>
        </p:nvGrpSpPr>
        <p:grpSpPr>
          <a:xfrm>
            <a:off x="7026701" y="979686"/>
            <a:ext cx="2763073" cy="1643957"/>
            <a:chOff x="8791295" y="1001401"/>
            <a:chExt cx="3400705" cy="1746355"/>
          </a:xfrm>
        </p:grpSpPr>
        <p:sp>
          <p:nvSpPr>
            <p:cNvPr id="91" name="Google Shape;91;p1"/>
            <p:cNvSpPr/>
            <p:nvPr/>
          </p:nvSpPr>
          <p:spPr>
            <a:xfrm>
              <a:off x="8791295" y="1001401"/>
              <a:ext cx="3400705" cy="1746355"/>
            </a:xfrm>
            <a:prstGeom prst="roundRect">
              <a:avLst>
                <a:gd fmla="val 50000" name="adj"/>
              </a:avLst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0298243" y="1918741"/>
              <a:ext cx="1893757" cy="82901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7970904" y="1031839"/>
            <a:ext cx="1384403" cy="542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Message of the source. 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7208599" y="1596077"/>
            <a:ext cx="2590518" cy="10275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5" name="Google Shape;95;p1"/>
          <p:cNvGraphicFramePr/>
          <p:nvPr/>
        </p:nvGraphicFramePr>
        <p:xfrm>
          <a:off x="7036044" y="8520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{CE511462-27F1-4FEA-8D7D-485188FC86F1}</a:tableStyleId>
              </a:tblPr>
              <a:tblGrid>
                <a:gridCol w="918750"/>
              </a:tblGrid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Trump’s personality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Trump’s image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The Supreme Court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Winner of the 2024 Presidential election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Supporters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Congress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The Office of President 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American Patriotism 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The Constitution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Social Media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/>
                        <a:t>Monarchy</a:t>
                      </a:r>
                      <a:endParaRPr/>
                    </a:p>
                  </a:txBody>
                  <a:tcPr marT="37150" marB="37150" marR="74300" marL="743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863" y="1979323"/>
            <a:ext cx="4474651" cy="325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13c6300af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88" y="243577"/>
            <a:ext cx="9251200" cy="673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2020-11-09T09:14:47Z</dcterms:created>
  <dc:creator>Simon Beale</dc:creator>
</cp:coreProperties>
</file>