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Tahoma"/>
      <p:regular r:id="rId15"/>
      <p:bold r:id="rId16"/>
    </p:embeddedFon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65E36E9-694B-423D-A959-A9B2F49EEC1E}">
  <a:tblStyle styleId="{465E36E9-694B-423D-A959-A9B2F49EEC1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DEB5A78-6CF5-4847-846C-FBC6B7FAC7C9}" styleName="Table_1">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BEC"/>
          </a:solidFill>
        </a:fill>
      </a:tcStyle>
    </a:wholeTbl>
    <a:band1H>
      <a:tcTxStyle/>
      <a:tcStyle>
        <a:fill>
          <a:solidFill>
            <a:srgbClr val="CCD4D8"/>
          </a:solidFill>
        </a:fill>
      </a:tcStyle>
    </a:band1H>
    <a:band2H>
      <a:tcTxStyle/>
    </a:band2H>
    <a:band1V>
      <a:tcTxStyle/>
      <a:tcStyle>
        <a:fill>
          <a:solidFill>
            <a:srgbClr val="CCD4D8"/>
          </a:solidFill>
        </a:fill>
      </a:tcStyle>
    </a:band1V>
    <a:band2V>
      <a:tcTxStyle/>
    </a:band2V>
    <a:lastCol>
      <a:tcTxStyle b="on" i="off">
        <a:font>
          <a:latin typeface="Calibri"/>
          <a:ea typeface="Calibri"/>
          <a:cs typeface="Calibri"/>
        </a:font>
        <a:schemeClr val="lt1"/>
      </a:tcTxStyle>
      <a:tcStyle>
        <a:fill>
          <a:solidFill>
            <a:schemeClr val="accent3"/>
          </a:solidFill>
        </a:fill>
      </a:tcStyle>
    </a:lastCol>
    <a:firstCol>
      <a:tcTxStyle b="on" i="off">
        <a:font>
          <a:latin typeface="Calibri"/>
          <a:ea typeface="Calibri"/>
          <a:cs typeface="Calibri"/>
        </a:font>
        <a:schemeClr val="lt1"/>
      </a:tcTxStyle>
      <a:tcStyle>
        <a:fill>
          <a:solidFill>
            <a:schemeClr val="accent3"/>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3"/>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3"/>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Tahoma-regular.fntdata"/><Relationship Id="rId14" Type="http://schemas.openxmlformats.org/officeDocument/2006/relationships/slide" Target="slides/slide9.xml"/><Relationship Id="rId17" Type="http://schemas.openxmlformats.org/officeDocument/2006/relationships/font" Target="fonts/CenturyGothic-regular.fntdata"/><Relationship Id="rId16" Type="http://schemas.openxmlformats.org/officeDocument/2006/relationships/font" Target="fonts/Tahoma-bold.fntdata"/><Relationship Id="rId5" Type="http://schemas.openxmlformats.org/officeDocument/2006/relationships/notesMaster" Target="notesMasters/notesMaster1.xml"/><Relationship Id="rId19" Type="http://schemas.openxmlformats.org/officeDocument/2006/relationships/font" Target="fonts/CenturyGothic-italic.fntdata"/><Relationship Id="rId6" Type="http://schemas.openxmlformats.org/officeDocument/2006/relationships/slide" Target="slides/slide1.xml"/><Relationship Id="rId18" Type="http://schemas.openxmlformats.org/officeDocument/2006/relationships/font" Target="fonts/CenturyGothic-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 name="Shape 24"/>
        <p:cNvGrpSpPr/>
        <p:nvPr/>
      </p:nvGrpSpPr>
      <p:grpSpPr>
        <a:xfrm>
          <a:off x="0" y="0"/>
          <a:ext cx="0" cy="0"/>
          <a:chOff x="0" y="0"/>
          <a:chExt cx="0" cy="0"/>
        </a:xfrm>
      </p:grpSpPr>
      <p:sp>
        <p:nvSpPr>
          <p:cNvPr id="25" name="Google Shape;2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 name="Google Shape;2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A logical thinking puzzle that is deceptively hard for students because it is so easy!!  This needs to be led from the front.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Ask a student to write a 7-bit binary sequence on the board.</a:t>
            </a:r>
            <a:endParaRPr/>
          </a:p>
          <a:p>
            <a:pPr indent="0" lvl="0" marL="0" rtl="0" algn="l">
              <a:spcBef>
                <a:spcPts val="0"/>
              </a:spcBef>
              <a:spcAft>
                <a:spcPts val="0"/>
              </a:spcAft>
              <a:buNone/>
            </a:pPr>
            <a:r>
              <a:rPr lang="en-GB"/>
              <a:t>Ask someone else in the class whether they think this is a correct or an incorrect sequence.</a:t>
            </a:r>
            <a:endParaRPr/>
          </a:p>
          <a:p>
            <a:pPr indent="0" lvl="0" marL="0" rtl="0" algn="l">
              <a:spcBef>
                <a:spcPts val="0"/>
              </a:spcBef>
              <a:spcAft>
                <a:spcPts val="0"/>
              </a:spcAft>
              <a:buNone/>
            </a:pPr>
            <a:r>
              <a:rPr lang="en-GB"/>
              <a:t>DO NOT share with the class that this is an illustration of odd parity.  If the number of 1s in the sequence is even, it is incorrect.  If the number of 1s is odd, it is correct.</a:t>
            </a:r>
            <a:endParaRPr/>
          </a:p>
          <a:p>
            <a:pPr indent="0" lvl="0" marL="0" rtl="0" algn="l">
              <a:spcBef>
                <a:spcPts val="0"/>
              </a:spcBef>
              <a:spcAft>
                <a:spcPts val="0"/>
              </a:spcAft>
              <a:buNone/>
            </a:pPr>
            <a:r>
              <a:rPr lang="en-GB"/>
              <a:t>You mark with a tick or a cross whether it is correct on the board.</a:t>
            </a:r>
            <a:endParaRPr/>
          </a:p>
          <a:p>
            <a:pPr indent="0" lvl="0" marL="0" rtl="0" algn="l">
              <a:spcBef>
                <a:spcPts val="0"/>
              </a:spcBef>
              <a:spcAft>
                <a:spcPts val="0"/>
              </a:spcAft>
              <a:buNone/>
            </a:pPr>
            <a:r>
              <a:rPr lang="en-GB"/>
              <a:t>Challenge the students to work out what is going on without giving the game away.</a:t>
            </a:r>
            <a:endParaRPr/>
          </a:p>
          <a:p>
            <a:pPr indent="0" lvl="0" marL="0" rtl="0" algn="l">
              <a:spcBef>
                <a:spcPts val="0"/>
              </a:spcBef>
              <a:spcAft>
                <a:spcPts val="0"/>
              </a:spcAft>
              <a:buNone/>
            </a:pPr>
            <a:r>
              <a:rPr lang="en-GB"/>
              <a:t>Ask the next student to write a sequence on the board and continue…</a:t>
            </a:r>
            <a:endParaRPr/>
          </a:p>
          <a:p>
            <a:pPr indent="0" lvl="0" marL="0" rtl="0" algn="l">
              <a:spcBef>
                <a:spcPts val="0"/>
              </a:spcBef>
              <a:spcAft>
                <a:spcPts val="0"/>
              </a:spcAft>
              <a:buNone/>
            </a:pPr>
            <a:r>
              <a:rPr lang="en-GB"/>
              <a:t>If a student thinks they know what is happening, tell them to keep it to themselves and test their theory is correct when other sequences are added to the board.</a:t>
            </a:r>
            <a:endParaRPr/>
          </a:p>
          <a:p>
            <a:pPr indent="0" lvl="0" marL="0" rtl="0" algn="l">
              <a:spcBef>
                <a:spcPts val="0"/>
              </a:spcBef>
              <a:spcAft>
                <a:spcPts val="0"/>
              </a:spcAft>
              <a:buNone/>
            </a:pPr>
            <a:r>
              <a:rPr lang="en-GB"/>
              <a:t>You can throw students off the scent by pretending to take a while to work it out and suggesting maybe it has something to do with binary numbers.</a:t>
            </a:r>
            <a:endParaRPr/>
          </a:p>
          <a:p>
            <a:pPr indent="0" lvl="0" marL="0" rtl="0" algn="l">
              <a:spcBef>
                <a:spcPts val="0"/>
              </a:spcBef>
              <a:spcAft>
                <a:spcPts val="0"/>
              </a:spcAft>
              <a:buNone/>
            </a:pPr>
            <a:r>
              <a:rPr lang="en-GB"/>
              <a:t>Eventually students will work it out and you can reveal this algorithm is known as odd parity.</a:t>
            </a:r>
            <a:endParaRPr/>
          </a:p>
          <a:p>
            <a:pPr indent="0" lvl="0" marL="0" rtl="0" algn="l">
              <a:spcBef>
                <a:spcPts val="0"/>
              </a:spcBef>
              <a:spcAft>
                <a:spcPts val="0"/>
              </a:spcAft>
              <a:buNone/>
            </a:pPr>
            <a:r>
              <a:t/>
            </a:r>
            <a:endParaRPr/>
          </a:p>
        </p:txBody>
      </p:sp>
      <p:sp>
        <p:nvSpPr>
          <p:cNvPr id="27" name="Google Shape;2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 name="Google Shape;4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Explain that error detection is necessary in all computer systems.  Examples include:</a:t>
            </a:r>
            <a:endParaRPr/>
          </a:p>
          <a:p>
            <a:pPr indent="-171450" lvl="0" marL="171450" rtl="0" algn="l">
              <a:spcBef>
                <a:spcPts val="0"/>
              </a:spcBef>
              <a:spcAft>
                <a:spcPts val="0"/>
              </a:spcAft>
              <a:buClr>
                <a:schemeClr val="dk1"/>
              </a:buClr>
              <a:buSzPts val="1200"/>
              <a:buFont typeface="Calibri"/>
              <a:buChar char="-"/>
            </a:pPr>
            <a:r>
              <a:rPr lang="en-GB"/>
              <a:t>Inputs to and from peripherals.</a:t>
            </a:r>
            <a:endParaRPr/>
          </a:p>
          <a:p>
            <a:pPr indent="-171450" lvl="0" marL="171450" rtl="0" algn="l">
              <a:spcBef>
                <a:spcPts val="0"/>
              </a:spcBef>
              <a:spcAft>
                <a:spcPts val="0"/>
              </a:spcAft>
              <a:buClr>
                <a:schemeClr val="dk1"/>
              </a:buClr>
              <a:buSzPts val="1200"/>
              <a:buFont typeface="Calibri"/>
              <a:buChar char="-"/>
            </a:pPr>
            <a:r>
              <a:rPr lang="en-GB"/>
              <a:t>Data transfers between internal components on the motherboard.</a:t>
            </a:r>
            <a:endParaRPr/>
          </a:p>
          <a:p>
            <a:pPr indent="-171450" lvl="0" marL="171450" rtl="0" algn="l">
              <a:spcBef>
                <a:spcPts val="0"/>
              </a:spcBef>
              <a:spcAft>
                <a:spcPts val="0"/>
              </a:spcAft>
              <a:buClr>
                <a:schemeClr val="dk1"/>
              </a:buClr>
              <a:buSzPts val="1200"/>
              <a:buFont typeface="Calibri"/>
              <a:buChar char="-"/>
            </a:pPr>
            <a:r>
              <a:rPr lang="en-GB"/>
              <a:t>Networking, both local and wide area networks such as the internet.</a:t>
            </a:r>
            <a:endParaRPr/>
          </a:p>
        </p:txBody>
      </p:sp>
      <p:sp>
        <p:nvSpPr>
          <p:cNvPr id="44" name="Google Shape;44;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4" name="Google Shape;6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To share with students…</a:t>
            </a:r>
            <a:endParaRPr/>
          </a:p>
        </p:txBody>
      </p:sp>
      <p:sp>
        <p:nvSpPr>
          <p:cNvPr id="65" name="Google Shape;65;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2" name="Google Shape;7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Students spend 5 minutes on the web trying to find reasons for data communication errors.</a:t>
            </a:r>
            <a:endParaRPr/>
          </a:p>
          <a:p>
            <a:pPr indent="0" lvl="0" marL="0" rtl="0" algn="l">
              <a:spcBef>
                <a:spcPts val="0"/>
              </a:spcBef>
              <a:spcAft>
                <a:spcPts val="0"/>
              </a:spcAft>
              <a:buNone/>
            </a:pPr>
            <a:r>
              <a:rPr lang="en-GB"/>
              <a:t>Can they distil the information they find into something that is easy to explain?</a:t>
            </a:r>
            <a:endParaRPr/>
          </a:p>
          <a:p>
            <a:pPr indent="0" lvl="0" marL="0" rtl="0" algn="l">
              <a:spcBef>
                <a:spcPts val="0"/>
              </a:spcBef>
              <a:spcAft>
                <a:spcPts val="0"/>
              </a:spcAft>
              <a:buNone/>
            </a:pPr>
            <a:r>
              <a:rPr lang="en-GB"/>
              <a:t>Discuss their findings and the examples given on this slide.</a:t>
            </a:r>
            <a:endParaRPr/>
          </a:p>
        </p:txBody>
      </p:sp>
      <p:sp>
        <p:nvSpPr>
          <p:cNvPr id="73" name="Google Shape;7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1" name="Google Shape;8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Explain how odd parity works.  If the number of bits is not odd, an error must have occurred.</a:t>
            </a:r>
            <a:endParaRPr/>
          </a:p>
          <a:p>
            <a:pPr indent="0" lvl="0" marL="0" rtl="0" algn="l">
              <a:spcBef>
                <a:spcPts val="0"/>
              </a:spcBef>
              <a:spcAft>
                <a:spcPts val="0"/>
              </a:spcAft>
              <a:buNone/>
            </a:pPr>
            <a:r>
              <a:rPr lang="en-GB"/>
              <a:t>When an error is detected, the data needs to be resent.</a:t>
            </a:r>
            <a:endParaRPr/>
          </a:p>
          <a:p>
            <a:pPr indent="0" lvl="0" marL="0" rtl="0" algn="l">
              <a:spcBef>
                <a:spcPts val="0"/>
              </a:spcBef>
              <a:spcAft>
                <a:spcPts val="0"/>
              </a:spcAft>
              <a:buNone/>
            </a:pPr>
            <a:r>
              <a:rPr lang="en-GB"/>
              <a:t>If two bits change then parity doesn’t work.  Also, what if there is an error in the message back to the CPU?</a:t>
            </a:r>
            <a:endParaRPr/>
          </a:p>
        </p:txBody>
      </p:sp>
      <p:sp>
        <p:nvSpPr>
          <p:cNvPr id="82" name="Google Shape;8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Self-correcting parity solves the problem.  Show how it is possible to know where an error has occurred if the data is arranged into a grid with parity bits both horizontally and vertically.</a:t>
            </a:r>
            <a:endParaRPr/>
          </a:p>
          <a:p>
            <a:pPr indent="0" lvl="0" marL="0" rtl="0" algn="l">
              <a:spcBef>
                <a:spcPts val="0"/>
              </a:spcBef>
              <a:spcAft>
                <a:spcPts val="0"/>
              </a:spcAft>
              <a:buNone/>
            </a:pPr>
            <a:r>
              <a:rPr lang="en-GB"/>
              <a:t>If it is known which bit is incorrect, then it can simply be changed instead of requesting the data again.</a:t>
            </a:r>
            <a:endParaRPr/>
          </a:p>
        </p:txBody>
      </p:sp>
      <p:sp>
        <p:nvSpPr>
          <p:cNvPr id="98" name="Google Shape;9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If two or more bits change, we know that an error has occurred, but not where.  In this case we may need to resend the data.</a:t>
            </a:r>
            <a:endParaRPr/>
          </a:p>
          <a:p>
            <a:pPr indent="0" lvl="0" marL="0" rtl="0" algn="l">
              <a:spcBef>
                <a:spcPts val="0"/>
              </a:spcBef>
              <a:spcAft>
                <a:spcPts val="0"/>
              </a:spcAft>
              <a:buNone/>
            </a:pPr>
            <a:r>
              <a:rPr lang="en-GB"/>
              <a:t>If the 4 bits in each corner change then an error will not be detected.  This is a serious problem for the self-correcting algorithm but happens too infrequently to be a concern.  Probably fine for non-critical systems.</a:t>
            </a:r>
            <a:endParaRPr/>
          </a:p>
        </p:txBody>
      </p:sp>
      <p:sp>
        <p:nvSpPr>
          <p:cNvPr id="109" name="Google Shape;10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Ask students to find out about alternative algorithms.  If there are sufficient numbers in the class, you could do this as a group activity with each group exploring a different technique.  You could provide them with some brief notes if additional scaffolding is necessary.</a:t>
            </a:r>
            <a:endParaRPr/>
          </a:p>
          <a:p>
            <a:pPr indent="0" lvl="0" marL="0" rtl="0" algn="l">
              <a:spcBef>
                <a:spcPts val="0"/>
              </a:spcBef>
              <a:spcAft>
                <a:spcPts val="0"/>
              </a:spcAft>
              <a:buNone/>
            </a:pPr>
            <a:r>
              <a:rPr lang="en-GB"/>
              <a:t>Students to explain to the rest of the class how the algorithm works, with an example using binary.</a:t>
            </a:r>
            <a:endParaRPr/>
          </a:p>
          <a:p>
            <a:pPr indent="0" lvl="0" marL="0" rtl="0" algn="l">
              <a:spcBef>
                <a:spcPts val="0"/>
              </a:spcBef>
              <a:spcAft>
                <a:spcPts val="0"/>
              </a:spcAft>
              <a:buNone/>
            </a:pPr>
            <a:r>
              <a:rPr lang="en-GB"/>
              <a:t>Note, students can make up a checksum algorithm, they don’t need to use a standard one.</a:t>
            </a:r>
            <a:endParaRPr/>
          </a:p>
          <a:p>
            <a:pPr indent="0" lvl="0" marL="0" rtl="0" algn="l">
              <a:spcBef>
                <a:spcPts val="0"/>
              </a:spcBef>
              <a:spcAft>
                <a:spcPts val="0"/>
              </a:spcAft>
              <a:buNone/>
            </a:pPr>
            <a:r>
              <a:rPr lang="en-GB"/>
              <a:t>Cyclic redundancy checks (self correcting checksums) are used by devices communicating today.  As they use more than one bit for error checking they are more reliable than parity.  Echo back is too much of a strain on bandwidth and doesn’t self correct.  It has potential to generate more errors as the data transfer is doubled!</a:t>
            </a:r>
            <a:endParaRPr/>
          </a:p>
        </p:txBody>
      </p:sp>
      <p:sp>
        <p:nvSpPr>
          <p:cNvPr id="118" name="Google Shape;118;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Summarise the learning points.</a:t>
            </a:r>
            <a:endParaRPr/>
          </a:p>
        </p:txBody>
      </p:sp>
      <p:sp>
        <p:nvSpPr>
          <p:cNvPr id="126" name="Google Shape;12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chemeClr val="dk1"/>
              </a:buClr>
              <a:buSzPts val="6000"/>
              <a:buFont typeface="Century Gothic"/>
              <a:buNone/>
              <a:defRPr b="0" i="0" sz="6000" u="none" cap="none" strike="noStrik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sp>
        <p:nvSpPr>
          <p:cNvPr id="19" name="Google Shape;19;p2"/>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2"/>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0"/>
            <a:ext cx="12192000" cy="830413"/>
          </a:xfrm>
          <a:prstGeom prst="rect">
            <a:avLst/>
          </a:pr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1" name="Google Shape;11;p1"/>
          <p:cNvCxnSpPr/>
          <p:nvPr/>
        </p:nvCxnSpPr>
        <p:spPr>
          <a:xfrm>
            <a:off x="0" y="830424"/>
            <a:ext cx="12192000" cy="0"/>
          </a:xfrm>
          <a:prstGeom prst="straightConnector1">
            <a:avLst/>
          </a:prstGeom>
          <a:noFill/>
          <a:ln cap="flat" cmpd="sng" w="57150">
            <a:solidFill>
              <a:schemeClr val="dk1"/>
            </a:solidFill>
            <a:prstDash val="solid"/>
            <a:miter lim="800000"/>
            <a:headEnd len="sm" w="sm" type="none"/>
            <a:tailEnd len="sm" w="sm" type="none"/>
          </a:ln>
        </p:spPr>
      </p:cxnSp>
      <p:sp>
        <p:nvSpPr>
          <p:cNvPr id="12" name="Google Shape;12;p1"/>
          <p:cNvSpPr txBox="1"/>
          <p:nvPr/>
        </p:nvSpPr>
        <p:spPr>
          <a:xfrm>
            <a:off x="110185" y="222750"/>
            <a:ext cx="35718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1800" u="none" cap="none" strike="noStrike">
                <a:solidFill>
                  <a:schemeClr val="dk1"/>
                </a:solidFill>
                <a:latin typeface="Century Gothic"/>
                <a:ea typeface="Century Gothic"/>
                <a:cs typeface="Century Gothic"/>
                <a:sym typeface="Century Gothic"/>
              </a:rPr>
              <a:t>Error Detection and Correction</a:t>
            </a:r>
            <a:endParaRPr/>
          </a:p>
        </p:txBody>
      </p:sp>
      <p:grpSp>
        <p:nvGrpSpPr>
          <p:cNvPr id="13" name="Google Shape;13;p1"/>
          <p:cNvGrpSpPr/>
          <p:nvPr/>
        </p:nvGrpSpPr>
        <p:grpSpPr>
          <a:xfrm>
            <a:off x="10487885" y="177048"/>
            <a:ext cx="1593930" cy="476316"/>
            <a:chOff x="10487885" y="222750"/>
            <a:chExt cx="1593930" cy="476316"/>
          </a:xfrm>
        </p:grpSpPr>
        <p:pic>
          <p:nvPicPr>
            <p:cNvPr descr="A close up of ware&#10;&#10;Description automatically generated" id="14" name="Google Shape;14;p1"/>
            <p:cNvPicPr preferRelativeResize="0"/>
            <p:nvPr/>
          </p:nvPicPr>
          <p:blipFill rotWithShape="1">
            <a:blip r:embed="rId1">
              <a:alphaModFix/>
            </a:blip>
            <a:srcRect b="0" l="0" r="0" t="0"/>
            <a:stretch/>
          </p:blipFill>
          <p:spPr>
            <a:xfrm>
              <a:off x="10487885" y="222750"/>
              <a:ext cx="476316" cy="476316"/>
            </a:xfrm>
            <a:prstGeom prst="rect">
              <a:avLst/>
            </a:prstGeom>
            <a:noFill/>
            <a:ln>
              <a:noFill/>
            </a:ln>
          </p:spPr>
        </p:pic>
        <p:sp>
          <p:nvSpPr>
            <p:cNvPr id="15" name="Google Shape;15;p1"/>
            <p:cNvSpPr txBox="1"/>
            <p:nvPr/>
          </p:nvSpPr>
          <p:spPr>
            <a:xfrm>
              <a:off x="10964201" y="330103"/>
              <a:ext cx="1117614"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100">
                  <a:solidFill>
                    <a:schemeClr val="dk1"/>
                  </a:solidFill>
                  <a:latin typeface="Century Gothic"/>
                  <a:ea typeface="Century Gothic"/>
                  <a:cs typeface="Century Gothic"/>
                  <a:sym typeface="Century Gothic"/>
                </a:rPr>
                <a:t>Craig’n’Dave</a:t>
              </a:r>
              <a:endParaRPr sz="1100">
                <a:solidFill>
                  <a:schemeClr val="dk1"/>
                </a:solidFill>
                <a:latin typeface="Century Gothic"/>
                <a:ea typeface="Century Gothic"/>
                <a:cs typeface="Century Gothic"/>
                <a:sym typeface="Century Gothic"/>
              </a:endParaRPr>
            </a:p>
          </p:txBody>
        </p:sp>
      </p:gr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8.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5"/>
          <p:cNvSpPr txBox="1"/>
          <p:nvPr/>
        </p:nvSpPr>
        <p:spPr>
          <a:xfrm>
            <a:off x="107577" y="1559859"/>
            <a:ext cx="1208442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Enter 7 bits into the box below.  Is your bit pattern correct or not?</a:t>
            </a:r>
            <a:endParaRPr/>
          </a:p>
        </p:txBody>
      </p:sp>
      <p:graphicFrame>
        <p:nvGraphicFramePr>
          <p:cNvPr id="30" name="Google Shape;30;p5"/>
          <p:cNvGraphicFramePr/>
          <p:nvPr/>
        </p:nvGraphicFramePr>
        <p:xfrm>
          <a:off x="1125668" y="2203931"/>
          <a:ext cx="3000000" cy="3000000"/>
        </p:xfrm>
        <a:graphic>
          <a:graphicData uri="http://schemas.openxmlformats.org/drawingml/2006/table">
            <a:tbl>
              <a:tblPr bandRow="1" firstRow="1">
                <a:noFill/>
                <a:tableStyleId>{465E36E9-694B-423D-A959-A9B2F49EEC1E}</a:tableStyleId>
              </a:tblPr>
              <a:tblGrid>
                <a:gridCol w="3014650"/>
                <a:gridCol w="1032825"/>
                <a:gridCol w="2000250"/>
                <a:gridCol w="3014650"/>
                <a:gridCol w="985850"/>
              </a:tblGrid>
              <a:tr h="657150">
                <a:tc>
                  <a:txBody>
                    <a:bodyPr/>
                    <a:lstStyle/>
                    <a:p>
                      <a:pPr indent="0" lvl="0" marL="0" marR="0" rtl="0" algn="ctr">
                        <a:spcBef>
                          <a:spcPts val="0"/>
                        </a:spcBef>
                        <a:spcAft>
                          <a:spcPts val="0"/>
                        </a:spcAft>
                        <a:buNone/>
                      </a:pPr>
                      <a:r>
                        <a:rPr lang="en-GB" sz="1800" u="none" cap="none" strike="noStrike"/>
                        <a:t>7-bit data stream</a:t>
                      </a:r>
                      <a:endParaRPr/>
                    </a:p>
                  </a:txBody>
                  <a:tcPr marT="45725" marB="45725" marR="91450" marL="91450" anchor="ctr"/>
                </a:tc>
                <a:tc>
                  <a:txBody>
                    <a:bodyPr/>
                    <a:lstStyle/>
                    <a:p>
                      <a:pPr indent="0" lvl="0" marL="0" marR="0" rtl="0" algn="ctr">
                        <a:spcBef>
                          <a:spcPts val="0"/>
                        </a:spcBef>
                        <a:spcAft>
                          <a:spcPts val="0"/>
                        </a:spcAft>
                        <a:buNone/>
                      </a:pPr>
                      <a:r>
                        <a:rPr lang="en-GB" sz="1800" u="none" cap="none" strike="noStrike"/>
                        <a:t>Correct?</a:t>
                      </a:r>
                      <a:endParaRPr/>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rPr lang="en-GB" sz="1800" u="none" cap="none" strike="noStrike"/>
                        <a:t>7-bit data stream</a:t>
                      </a:r>
                      <a:endParaRPr/>
                    </a:p>
                  </a:txBody>
                  <a:tcPr marT="45725" marB="45725" marR="91450" marL="91450" anchor="ctr"/>
                </a:tc>
                <a:tc>
                  <a:txBody>
                    <a:bodyPr/>
                    <a:lstStyle/>
                    <a:p>
                      <a:pPr indent="0" lvl="0" marL="0" marR="0" rtl="0" algn="ctr">
                        <a:spcBef>
                          <a:spcPts val="0"/>
                        </a:spcBef>
                        <a:spcAft>
                          <a:spcPts val="0"/>
                        </a:spcAft>
                        <a:buNone/>
                      </a:pPr>
                      <a:r>
                        <a:rPr lang="en-GB" sz="1800" u="none" cap="none" strike="noStrike"/>
                        <a:t>Correct?</a:t>
                      </a:r>
                      <a:endParaRPr/>
                    </a:p>
                  </a:txBody>
                  <a:tcPr marT="45725" marB="45725" marR="91450" marL="91450" anchor="ctr"/>
                </a:tc>
              </a:tr>
              <a:tr h="657150">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r>
              <a:tr h="657150">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r>
              <a:tr h="657150">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r>
              <a:tr h="657150">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r>
              <a:tr h="657150">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c>
                  <a:txBody>
                    <a:bodyPr/>
                    <a:lstStyle/>
                    <a:p>
                      <a:pPr indent="0" lvl="0" marL="0" marR="0" rtl="0" algn="ctr">
                        <a:spcBef>
                          <a:spcPts val="0"/>
                        </a:spcBef>
                        <a:spcAft>
                          <a:spcPts val="0"/>
                        </a:spcAft>
                        <a:buNone/>
                      </a:pPr>
                      <a:r>
                        <a:t/>
                      </a:r>
                      <a:endParaRPr sz="1800" u="none" cap="none" strike="noStrike"/>
                    </a:p>
                  </a:txBody>
                  <a:tcPr marT="45725" marB="45725" marR="91450" marL="91450" anchor="ctr"/>
                </a:tc>
              </a:tr>
            </a:tbl>
          </a:graphicData>
        </a:graphic>
      </p:graphicFrame>
      <p:graphicFrame>
        <p:nvGraphicFramePr>
          <p:cNvPr id="31" name="Google Shape;31;p5"/>
          <p:cNvGraphicFramePr/>
          <p:nvPr/>
        </p:nvGraphicFramePr>
        <p:xfrm>
          <a:off x="1243012" y="3040591"/>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2" name="Google Shape;32;p5"/>
          <p:cNvGraphicFramePr/>
          <p:nvPr/>
        </p:nvGraphicFramePr>
        <p:xfrm>
          <a:off x="1243012" y="3686173"/>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3" name="Google Shape;33;p5"/>
          <p:cNvGraphicFramePr/>
          <p:nvPr/>
        </p:nvGraphicFramePr>
        <p:xfrm>
          <a:off x="1243012" y="4331755"/>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4" name="Google Shape;34;p5"/>
          <p:cNvGraphicFramePr/>
          <p:nvPr/>
        </p:nvGraphicFramePr>
        <p:xfrm>
          <a:off x="1243011" y="4977337"/>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5" name="Google Shape;35;p5"/>
          <p:cNvGraphicFramePr/>
          <p:nvPr/>
        </p:nvGraphicFramePr>
        <p:xfrm>
          <a:off x="1243011" y="5622919"/>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6" name="Google Shape;36;p5"/>
          <p:cNvGraphicFramePr/>
          <p:nvPr/>
        </p:nvGraphicFramePr>
        <p:xfrm>
          <a:off x="7313612" y="3040591"/>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7" name="Google Shape;37;p5"/>
          <p:cNvGraphicFramePr/>
          <p:nvPr/>
        </p:nvGraphicFramePr>
        <p:xfrm>
          <a:off x="7313612" y="3686173"/>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8" name="Google Shape;38;p5"/>
          <p:cNvGraphicFramePr/>
          <p:nvPr/>
        </p:nvGraphicFramePr>
        <p:xfrm>
          <a:off x="7313612" y="4331755"/>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39" name="Google Shape;39;p5"/>
          <p:cNvGraphicFramePr/>
          <p:nvPr/>
        </p:nvGraphicFramePr>
        <p:xfrm>
          <a:off x="7313611" y="4977337"/>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graphicFrame>
        <p:nvGraphicFramePr>
          <p:cNvPr id="40" name="Google Shape;40;p5"/>
          <p:cNvGraphicFramePr/>
          <p:nvPr/>
        </p:nvGraphicFramePr>
        <p:xfrm>
          <a:off x="7313611" y="5622919"/>
          <a:ext cx="3000000" cy="3000000"/>
        </p:xfrm>
        <a:graphic>
          <a:graphicData uri="http://schemas.openxmlformats.org/drawingml/2006/table">
            <a:tbl>
              <a:tblPr bandRow="1">
                <a:noFill/>
                <a:tableStyleId>{ADEB5A78-6CF5-4847-846C-FBC6B7FAC7C9}</a:tableStyleId>
              </a:tblPr>
              <a:tblGrid>
                <a:gridCol w="393925"/>
                <a:gridCol w="393925"/>
                <a:gridCol w="393925"/>
                <a:gridCol w="393925"/>
                <a:gridCol w="393925"/>
                <a:gridCol w="393925"/>
                <a:gridCol w="393925"/>
              </a:tblGrid>
              <a:tr h="370850">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c>
                  <a:txBody>
                    <a:bodyPr/>
                    <a:lstStyle/>
                    <a:p>
                      <a:pPr indent="0" lvl="0" marL="0" marR="0" rtl="0" algn="l">
                        <a:spcBef>
                          <a:spcPts val="0"/>
                        </a:spcBef>
                        <a:spcAft>
                          <a:spcPts val="0"/>
                        </a:spcAft>
                        <a:buNone/>
                      </a:pPr>
                      <a:r>
                        <a:t/>
                      </a:r>
                      <a:endParaRPr sz="1800"/>
                    </a:p>
                  </a:txBody>
                  <a:tcPr marT="45725" marB="45725" marR="91450" marL="9145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6"/>
          <p:cNvSpPr txBox="1"/>
          <p:nvPr/>
        </p:nvSpPr>
        <p:spPr>
          <a:xfrm>
            <a:off x="4470392" y="1410458"/>
            <a:ext cx="325121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2400">
                <a:solidFill>
                  <a:srgbClr val="357382"/>
                </a:solidFill>
                <a:latin typeface="Tahoma"/>
                <a:ea typeface="Tahoma"/>
                <a:cs typeface="Tahoma"/>
                <a:sym typeface="Tahoma"/>
              </a:rPr>
              <a:t>THE KEY QUESTION</a:t>
            </a:r>
            <a:endParaRPr/>
          </a:p>
        </p:txBody>
      </p:sp>
      <p:sp>
        <p:nvSpPr>
          <p:cNvPr id="47" name="Google Shape;47;p6"/>
          <p:cNvSpPr txBox="1"/>
          <p:nvPr/>
        </p:nvSpPr>
        <p:spPr>
          <a:xfrm>
            <a:off x="569256" y="1990489"/>
            <a:ext cx="11053482"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3600">
                <a:solidFill>
                  <a:srgbClr val="357382"/>
                </a:solidFill>
                <a:latin typeface="Tahoma"/>
                <a:ea typeface="Tahoma"/>
                <a:cs typeface="Tahoma"/>
                <a:sym typeface="Tahoma"/>
              </a:rPr>
              <a:t>How can errors be detected and corrected when data is transferred between devices?</a:t>
            </a:r>
            <a:endParaRPr/>
          </a:p>
        </p:txBody>
      </p:sp>
      <p:grpSp>
        <p:nvGrpSpPr>
          <p:cNvPr id="48" name="Google Shape;48;p6"/>
          <p:cNvGrpSpPr/>
          <p:nvPr/>
        </p:nvGrpSpPr>
        <p:grpSpPr>
          <a:xfrm>
            <a:off x="995844" y="3659290"/>
            <a:ext cx="2936974" cy="2773065"/>
            <a:chOff x="995844" y="3659290"/>
            <a:chExt cx="2936974" cy="2773065"/>
          </a:xfrm>
        </p:grpSpPr>
        <p:pic>
          <p:nvPicPr>
            <p:cNvPr id="49" name="Google Shape;49;p6"/>
            <p:cNvPicPr preferRelativeResize="0"/>
            <p:nvPr/>
          </p:nvPicPr>
          <p:blipFill rotWithShape="1">
            <a:blip r:embed="rId3">
              <a:alphaModFix/>
            </a:blip>
            <a:srcRect b="0" l="0" r="0" t="0"/>
            <a:stretch/>
          </p:blipFill>
          <p:spPr>
            <a:xfrm>
              <a:off x="995844" y="3659290"/>
              <a:ext cx="2160517" cy="2311400"/>
            </a:xfrm>
            <a:prstGeom prst="rect">
              <a:avLst/>
            </a:prstGeom>
            <a:noFill/>
            <a:ln>
              <a:noFill/>
            </a:ln>
          </p:spPr>
        </p:pic>
        <p:cxnSp>
          <p:nvCxnSpPr>
            <p:cNvPr id="50" name="Google Shape;50;p6"/>
            <p:cNvCxnSpPr>
              <a:endCxn id="49" idx="3"/>
            </p:cNvCxnSpPr>
            <p:nvPr/>
          </p:nvCxnSpPr>
          <p:spPr>
            <a:xfrm rot="-5400000">
              <a:off x="2596261" y="4902590"/>
              <a:ext cx="647700" cy="472500"/>
            </a:xfrm>
            <a:prstGeom prst="bentConnector4">
              <a:avLst>
                <a:gd fmla="val -1944" name="adj1"/>
                <a:gd fmla="val 148377" name="adj2"/>
              </a:avLst>
            </a:prstGeom>
            <a:noFill/>
            <a:ln cap="flat" cmpd="sng" w="38100">
              <a:solidFill>
                <a:srgbClr val="538135"/>
              </a:solidFill>
              <a:prstDash val="solid"/>
              <a:miter lim="800000"/>
              <a:headEnd len="med" w="med" type="triangle"/>
              <a:tailEnd len="med" w="med" type="triangle"/>
            </a:ln>
          </p:spPr>
        </p:cxnSp>
        <p:sp>
          <p:nvSpPr>
            <p:cNvPr id="51" name="Google Shape;51;p6"/>
            <p:cNvSpPr txBox="1"/>
            <p:nvPr/>
          </p:nvSpPr>
          <p:spPr>
            <a:xfrm>
              <a:off x="1975857" y="5786024"/>
              <a:ext cx="195696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Input device to PC</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USB.</a:t>
              </a:r>
              <a:endParaRPr/>
            </a:p>
          </p:txBody>
        </p:sp>
      </p:grpSp>
      <p:grpSp>
        <p:nvGrpSpPr>
          <p:cNvPr id="52" name="Google Shape;52;p6"/>
          <p:cNvGrpSpPr/>
          <p:nvPr/>
        </p:nvGrpSpPr>
        <p:grpSpPr>
          <a:xfrm>
            <a:off x="4664078" y="3813898"/>
            <a:ext cx="2917825" cy="2625426"/>
            <a:chOff x="4664078" y="3813898"/>
            <a:chExt cx="2917825" cy="2625426"/>
          </a:xfrm>
        </p:grpSpPr>
        <p:pic>
          <p:nvPicPr>
            <p:cNvPr descr="Image result for RAM chip" id="53" name="Google Shape;53;p6"/>
            <p:cNvPicPr preferRelativeResize="0"/>
            <p:nvPr/>
          </p:nvPicPr>
          <p:blipFill rotWithShape="1">
            <a:blip r:embed="rId4">
              <a:alphaModFix/>
            </a:blip>
            <a:srcRect b="27203" l="0" r="0" t="27531"/>
            <a:stretch/>
          </p:blipFill>
          <p:spPr>
            <a:xfrm>
              <a:off x="4664078" y="5132593"/>
              <a:ext cx="2917825" cy="660400"/>
            </a:xfrm>
            <a:prstGeom prst="rect">
              <a:avLst/>
            </a:prstGeom>
            <a:noFill/>
            <a:ln>
              <a:noFill/>
            </a:ln>
          </p:spPr>
        </p:pic>
        <p:pic>
          <p:nvPicPr>
            <p:cNvPr descr="Image result for cpu chip" id="54" name="Google Shape;54;p6"/>
            <p:cNvPicPr preferRelativeResize="0"/>
            <p:nvPr/>
          </p:nvPicPr>
          <p:blipFill rotWithShape="1">
            <a:blip r:embed="rId5">
              <a:alphaModFix/>
            </a:blip>
            <a:srcRect b="0" l="0" r="0" t="0"/>
            <a:stretch/>
          </p:blipFill>
          <p:spPr>
            <a:xfrm>
              <a:off x="4664078" y="3813898"/>
              <a:ext cx="1035460" cy="1035460"/>
            </a:xfrm>
            <a:prstGeom prst="rect">
              <a:avLst/>
            </a:prstGeom>
            <a:noFill/>
            <a:ln>
              <a:noFill/>
            </a:ln>
          </p:spPr>
        </p:pic>
        <p:cxnSp>
          <p:nvCxnSpPr>
            <p:cNvPr id="55" name="Google Shape;55;p6"/>
            <p:cNvCxnSpPr>
              <a:stCxn id="54" idx="3"/>
              <a:endCxn id="53" idx="0"/>
            </p:cNvCxnSpPr>
            <p:nvPr/>
          </p:nvCxnSpPr>
          <p:spPr>
            <a:xfrm>
              <a:off x="5699538" y="4331628"/>
              <a:ext cx="423600" cy="801000"/>
            </a:xfrm>
            <a:prstGeom prst="bentConnector2">
              <a:avLst/>
            </a:prstGeom>
            <a:noFill/>
            <a:ln cap="flat" cmpd="sng" w="38100">
              <a:solidFill>
                <a:srgbClr val="538135"/>
              </a:solidFill>
              <a:prstDash val="solid"/>
              <a:miter lim="800000"/>
              <a:headEnd len="med" w="med" type="triangle"/>
              <a:tailEnd len="med" w="med" type="triangle"/>
            </a:ln>
          </p:spPr>
        </p:cxnSp>
        <p:sp>
          <p:nvSpPr>
            <p:cNvPr id="56" name="Google Shape;56;p6"/>
            <p:cNvSpPr txBox="1"/>
            <p:nvPr/>
          </p:nvSpPr>
          <p:spPr>
            <a:xfrm>
              <a:off x="5122619" y="5792993"/>
              <a:ext cx="200074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CPU to RAM</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a systems bus</a:t>
              </a:r>
              <a:r>
                <a:rPr lang="en-GB" sz="1800">
                  <a:solidFill>
                    <a:srgbClr val="538135"/>
                  </a:solidFill>
                  <a:latin typeface="Calibri"/>
                  <a:ea typeface="Calibri"/>
                  <a:cs typeface="Calibri"/>
                  <a:sym typeface="Calibri"/>
                </a:rPr>
                <a:t>.</a:t>
              </a:r>
              <a:endParaRPr/>
            </a:p>
          </p:txBody>
        </p:sp>
      </p:grpSp>
      <p:grpSp>
        <p:nvGrpSpPr>
          <p:cNvPr id="57" name="Google Shape;57;p6"/>
          <p:cNvGrpSpPr/>
          <p:nvPr/>
        </p:nvGrpSpPr>
        <p:grpSpPr>
          <a:xfrm>
            <a:off x="7950064" y="3638747"/>
            <a:ext cx="3411051" cy="2800577"/>
            <a:chOff x="7950064" y="3638747"/>
            <a:chExt cx="3411051" cy="2800577"/>
          </a:xfrm>
        </p:grpSpPr>
        <p:pic>
          <p:nvPicPr>
            <p:cNvPr descr="Image result for switch clipart" id="58" name="Google Shape;58;p6"/>
            <p:cNvPicPr preferRelativeResize="0"/>
            <p:nvPr/>
          </p:nvPicPr>
          <p:blipFill rotWithShape="1">
            <a:blip r:embed="rId6">
              <a:alphaModFix/>
            </a:blip>
            <a:srcRect b="21179" l="0" r="0" t="22153"/>
            <a:stretch/>
          </p:blipFill>
          <p:spPr>
            <a:xfrm>
              <a:off x="7950064" y="3638747"/>
              <a:ext cx="1920875" cy="544248"/>
            </a:xfrm>
            <a:prstGeom prst="rect">
              <a:avLst/>
            </a:prstGeom>
            <a:noFill/>
            <a:ln>
              <a:noFill/>
            </a:ln>
          </p:spPr>
        </p:pic>
        <p:pic>
          <p:nvPicPr>
            <p:cNvPr descr="Image result for switch clipart" id="59" name="Google Shape;59;p6"/>
            <p:cNvPicPr preferRelativeResize="0"/>
            <p:nvPr/>
          </p:nvPicPr>
          <p:blipFill rotWithShape="1">
            <a:blip r:embed="rId6">
              <a:alphaModFix/>
            </a:blip>
            <a:srcRect b="21179" l="0" r="0" t="22153"/>
            <a:stretch/>
          </p:blipFill>
          <p:spPr>
            <a:xfrm>
              <a:off x="9244528" y="5132593"/>
              <a:ext cx="1920875" cy="544248"/>
            </a:xfrm>
            <a:prstGeom prst="rect">
              <a:avLst/>
            </a:prstGeom>
            <a:noFill/>
            <a:ln>
              <a:noFill/>
            </a:ln>
          </p:spPr>
        </p:pic>
        <p:cxnSp>
          <p:nvCxnSpPr>
            <p:cNvPr id="60" name="Google Shape;60;p6"/>
            <p:cNvCxnSpPr>
              <a:stCxn id="58" idx="2"/>
              <a:endCxn id="59" idx="0"/>
            </p:cNvCxnSpPr>
            <p:nvPr/>
          </p:nvCxnSpPr>
          <p:spPr>
            <a:xfrm flipH="1" rot="-5400000">
              <a:off x="9083002" y="4010495"/>
              <a:ext cx="949500" cy="1294500"/>
            </a:xfrm>
            <a:prstGeom prst="bentConnector3">
              <a:avLst>
                <a:gd fmla="val 50000" name="adj1"/>
              </a:avLst>
            </a:prstGeom>
            <a:noFill/>
            <a:ln cap="flat" cmpd="sng" w="38100">
              <a:solidFill>
                <a:srgbClr val="538135"/>
              </a:solidFill>
              <a:prstDash val="solid"/>
              <a:miter lim="800000"/>
              <a:headEnd len="med" w="med" type="triangle"/>
              <a:tailEnd len="med" w="med" type="triangle"/>
            </a:ln>
          </p:spPr>
        </p:cxnSp>
        <p:sp>
          <p:nvSpPr>
            <p:cNvPr id="61" name="Google Shape;61;p6"/>
            <p:cNvSpPr txBox="1"/>
            <p:nvPr/>
          </p:nvSpPr>
          <p:spPr>
            <a:xfrm>
              <a:off x="9048815" y="5792993"/>
              <a:ext cx="23123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Router to router</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fibre optic cables.</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
                                        </p:tgtEl>
                                        <p:attrNameLst>
                                          <p:attrName>style.visibility</p:attrName>
                                        </p:attrNameLst>
                                      </p:cBhvr>
                                      <p:to>
                                        <p:strVal val="visible"/>
                                      </p:to>
                                    </p:set>
                                    <p:animEffect filter="fade" transition="in">
                                      <p:cBhvr>
                                        <p:cTn dur="500"/>
                                        <p:tgtEl>
                                          <p:spTgt spid="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
                                        </p:tgtEl>
                                        <p:attrNameLst>
                                          <p:attrName>style.visibility</p:attrName>
                                        </p:attrNameLst>
                                      </p:cBhvr>
                                      <p:to>
                                        <p:strVal val="visible"/>
                                      </p:to>
                                    </p:set>
                                    <p:animEffect filter="fade" transition="in">
                                      <p:cBhvr>
                                        <p:cTn dur="500"/>
                                        <p:tgtEl>
                                          <p:spTgt spid="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500"/>
                                        <p:tgtEl>
                                          <p:spTgt spid="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7"/>
          <p:cNvSpPr txBox="1"/>
          <p:nvPr/>
        </p:nvSpPr>
        <p:spPr>
          <a:xfrm>
            <a:off x="4470392" y="1410458"/>
            <a:ext cx="325121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2400">
                <a:solidFill>
                  <a:srgbClr val="357382"/>
                </a:solidFill>
                <a:latin typeface="Tahoma"/>
                <a:ea typeface="Tahoma"/>
                <a:cs typeface="Tahoma"/>
                <a:sym typeface="Tahoma"/>
              </a:rPr>
              <a:t>THE KEY QUESTION</a:t>
            </a:r>
            <a:endParaRPr/>
          </a:p>
        </p:txBody>
      </p:sp>
      <p:sp>
        <p:nvSpPr>
          <p:cNvPr id="68" name="Google Shape;68;p7"/>
          <p:cNvSpPr txBox="1"/>
          <p:nvPr/>
        </p:nvSpPr>
        <p:spPr>
          <a:xfrm>
            <a:off x="569256" y="1990489"/>
            <a:ext cx="11053482"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3600">
                <a:solidFill>
                  <a:srgbClr val="357382"/>
                </a:solidFill>
                <a:latin typeface="Tahoma"/>
                <a:ea typeface="Tahoma"/>
                <a:cs typeface="Tahoma"/>
                <a:sym typeface="Tahoma"/>
              </a:rPr>
              <a:t>How can errors be detected and corrected when data is transferred between devices?</a:t>
            </a:r>
            <a:endParaRPr/>
          </a:p>
        </p:txBody>
      </p:sp>
      <p:sp>
        <p:nvSpPr>
          <p:cNvPr id="69" name="Google Shape;69;p7"/>
          <p:cNvSpPr txBox="1"/>
          <p:nvPr/>
        </p:nvSpPr>
        <p:spPr>
          <a:xfrm>
            <a:off x="632518" y="3898900"/>
            <a:ext cx="11053481" cy="196977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2800">
                <a:solidFill>
                  <a:srgbClr val="171616"/>
                </a:solidFill>
                <a:latin typeface="Calibri"/>
                <a:ea typeface="Calibri"/>
                <a:cs typeface="Calibri"/>
                <a:sym typeface="Calibri"/>
              </a:rPr>
              <a:t>There is an assumption that data transfer is always reliable and accurate.</a:t>
            </a:r>
            <a:endParaRPr/>
          </a:p>
          <a:p>
            <a:pPr indent="0" lvl="0" marL="0" marR="0" rtl="0" algn="ctr">
              <a:spcBef>
                <a:spcPts val="600"/>
              </a:spcBef>
              <a:spcAft>
                <a:spcPts val="0"/>
              </a:spcAft>
              <a:buNone/>
            </a:pPr>
            <a:r>
              <a:rPr lang="en-GB" sz="2800">
                <a:solidFill>
                  <a:srgbClr val="171616"/>
                </a:solidFill>
                <a:latin typeface="Calibri"/>
                <a:ea typeface="Calibri"/>
                <a:cs typeface="Calibri"/>
                <a:sym typeface="Calibri"/>
              </a:rPr>
              <a:t>This is not the case.</a:t>
            </a:r>
            <a:endParaRPr/>
          </a:p>
          <a:p>
            <a:pPr indent="0" lvl="0" marL="0" marR="0" rtl="0" algn="ctr">
              <a:spcBef>
                <a:spcPts val="600"/>
              </a:spcBef>
              <a:spcAft>
                <a:spcPts val="0"/>
              </a:spcAft>
              <a:buNone/>
            </a:pPr>
            <a:r>
              <a:rPr lang="en-GB" sz="2800">
                <a:solidFill>
                  <a:srgbClr val="171616"/>
                </a:solidFill>
                <a:latin typeface="Calibri"/>
                <a:ea typeface="Calibri"/>
                <a:cs typeface="Calibri"/>
                <a:sym typeface="Calibri"/>
              </a:rPr>
              <a:t>All data in a computer system is in binary.  It is easy for a bit to be misread by a receiving device as a 0 or 1</a:t>
            </a:r>
            <a:r>
              <a:rPr lang="en-GB" sz="1800">
                <a:solidFill>
                  <a:srgbClr val="171616"/>
                </a:solidFill>
                <a:latin typeface="Calibri"/>
                <a:ea typeface="Calibri"/>
                <a:cs typeface="Calibri"/>
                <a:sym typeface="Calibri"/>
              </a:rPr>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8"/>
          <p:cNvSpPr txBox="1"/>
          <p:nvPr/>
        </p:nvSpPr>
        <p:spPr>
          <a:xfrm>
            <a:off x="107577" y="1559859"/>
            <a:ext cx="1208442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Why do errors occur in data transmission?</a:t>
            </a:r>
            <a:endParaRPr/>
          </a:p>
        </p:txBody>
      </p:sp>
      <p:sp>
        <p:nvSpPr>
          <p:cNvPr id="76" name="Google Shape;76;p8"/>
          <p:cNvSpPr/>
          <p:nvPr/>
        </p:nvSpPr>
        <p:spPr>
          <a:xfrm>
            <a:off x="588939" y="2356483"/>
            <a:ext cx="1078174" cy="1078174"/>
          </a:xfrm>
          <a:prstGeom prst="ellipse">
            <a:avLst/>
          </a:prstGeom>
          <a:solidFill>
            <a:srgbClr val="54813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HAVE A GO</a:t>
            </a:r>
            <a:endParaRPr/>
          </a:p>
        </p:txBody>
      </p:sp>
      <p:sp>
        <p:nvSpPr>
          <p:cNvPr id="77" name="Google Shape;77;p8"/>
          <p:cNvSpPr/>
          <p:nvPr/>
        </p:nvSpPr>
        <p:spPr>
          <a:xfrm>
            <a:off x="1807861" y="2633942"/>
            <a:ext cx="2994980" cy="1502229"/>
          </a:xfrm>
          <a:prstGeom prst="wedgeRoundRectCallout">
            <a:avLst>
              <a:gd fmla="val -58266" name="adj1"/>
              <a:gd fmla="val -2148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sz="1400">
              <a:solidFill>
                <a:srgbClr val="538135"/>
              </a:solidFill>
              <a:latin typeface="Calibri"/>
              <a:ea typeface="Calibri"/>
              <a:cs typeface="Calibri"/>
              <a:sym typeface="Calibri"/>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Research the reasons for data communication errors</a:t>
            </a:r>
            <a:endParaRPr/>
          </a:p>
        </p:txBody>
      </p:sp>
      <p:graphicFrame>
        <p:nvGraphicFramePr>
          <p:cNvPr id="78" name="Google Shape;78;p8"/>
          <p:cNvGraphicFramePr/>
          <p:nvPr/>
        </p:nvGraphicFramePr>
        <p:xfrm>
          <a:off x="5255271" y="1744525"/>
          <a:ext cx="3000000" cy="3000000"/>
        </p:xfrm>
        <a:graphic>
          <a:graphicData uri="http://schemas.openxmlformats.org/drawingml/2006/table">
            <a:tbl>
              <a:tblPr>
                <a:noFill/>
                <a:tableStyleId>{465E36E9-694B-423D-A959-A9B2F49EEC1E}</a:tableStyleId>
              </a:tblPr>
              <a:tblGrid>
                <a:gridCol w="2402825"/>
                <a:gridCol w="4267200"/>
              </a:tblGrid>
              <a:tr h="316450">
                <a:tc>
                  <a:txBody>
                    <a:bodyPr/>
                    <a:lstStyle/>
                    <a:p>
                      <a:pPr indent="0" lvl="0" marL="0" marR="0" rtl="0" algn="l">
                        <a:spcBef>
                          <a:spcPts val="0"/>
                        </a:spcBef>
                        <a:spcAft>
                          <a:spcPts val="0"/>
                        </a:spcAft>
                        <a:buNone/>
                      </a:pPr>
                      <a:r>
                        <a:rPr b="1" lang="en-GB" sz="1800">
                          <a:solidFill>
                            <a:srgbClr val="538135"/>
                          </a:solidFill>
                        </a:rPr>
                        <a:t>Source of Error</a:t>
                      </a:r>
                      <a:endParaRPr sz="1800">
                        <a:solidFill>
                          <a:srgbClr val="538135"/>
                        </a:solidFill>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lang="en-GB" sz="1800">
                          <a:solidFill>
                            <a:srgbClr val="538135"/>
                          </a:solidFill>
                        </a:rPr>
                        <a:t>What Causes It</a:t>
                      </a:r>
                      <a:endParaRPr sz="1800">
                        <a:solidFill>
                          <a:srgbClr val="538135"/>
                        </a:solidFill>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316450">
                <a:tc>
                  <a:txBody>
                    <a:bodyPr/>
                    <a:lstStyle/>
                    <a:p>
                      <a:pPr indent="0" lvl="0" marL="0" marR="0" rtl="0" algn="l">
                        <a:spcBef>
                          <a:spcPts val="0"/>
                        </a:spcBef>
                        <a:spcAft>
                          <a:spcPts val="0"/>
                        </a:spcAft>
                        <a:buNone/>
                      </a:pPr>
                      <a:r>
                        <a:rPr lang="en-GB" sz="1800">
                          <a:solidFill>
                            <a:srgbClr val="171616"/>
                          </a:solidFill>
                        </a:rPr>
                        <a:t>Line outages</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Storms</a:t>
                      </a:r>
                      <a:r>
                        <a:rPr lang="en-GB" sz="1800">
                          <a:solidFill>
                            <a:srgbClr val="171616"/>
                          </a:solidFill>
                        </a:rPr>
                        <a:t>, </a:t>
                      </a:r>
                      <a:r>
                        <a:rPr lang="en-GB" sz="1800">
                          <a:solidFill>
                            <a:srgbClr val="171616"/>
                          </a:solidFill>
                        </a:rPr>
                        <a:t>accidents and animals!</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316450">
                <a:tc>
                  <a:txBody>
                    <a:bodyPr/>
                    <a:lstStyle/>
                    <a:p>
                      <a:pPr indent="0" lvl="0" marL="0" marR="0" rtl="0" algn="l">
                        <a:spcBef>
                          <a:spcPts val="0"/>
                        </a:spcBef>
                        <a:spcAft>
                          <a:spcPts val="0"/>
                        </a:spcAft>
                        <a:buNone/>
                      </a:pPr>
                      <a:r>
                        <a:rPr lang="en-GB" sz="1800">
                          <a:solidFill>
                            <a:srgbClr val="171616"/>
                          </a:solidFill>
                        </a:rPr>
                        <a:t>Noise</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Random electron</a:t>
                      </a:r>
                      <a:r>
                        <a:rPr lang="en-GB" sz="1800">
                          <a:solidFill>
                            <a:srgbClr val="171616"/>
                          </a:solidFill>
                        </a:rPr>
                        <a:t> movement.</a:t>
                      </a:r>
                      <a:endParaRPr sz="1800">
                        <a:solidFill>
                          <a:srgbClr val="171616"/>
                        </a:solidFill>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553800">
                <a:tc>
                  <a:txBody>
                    <a:bodyPr/>
                    <a:lstStyle/>
                    <a:p>
                      <a:pPr indent="0" lvl="0" marL="0" marR="0" rtl="0" algn="l">
                        <a:spcBef>
                          <a:spcPts val="0"/>
                        </a:spcBef>
                        <a:spcAft>
                          <a:spcPts val="0"/>
                        </a:spcAft>
                        <a:buNone/>
                      </a:pPr>
                      <a:r>
                        <a:rPr lang="en-GB" sz="1800">
                          <a:solidFill>
                            <a:srgbClr val="171616"/>
                          </a:solidFill>
                        </a:rPr>
                        <a:t>Cross-talk</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Using adjacent wireless</a:t>
                      </a:r>
                      <a:r>
                        <a:rPr lang="en-GB" sz="1800">
                          <a:solidFill>
                            <a:srgbClr val="171616"/>
                          </a:solidFill>
                        </a:rPr>
                        <a:t> channels.</a:t>
                      </a:r>
                      <a:br>
                        <a:rPr lang="en-GB" sz="1800">
                          <a:solidFill>
                            <a:srgbClr val="171616"/>
                          </a:solidFill>
                        </a:rPr>
                      </a:br>
                      <a:r>
                        <a:rPr lang="en-GB" sz="1800">
                          <a:solidFill>
                            <a:srgbClr val="171616"/>
                          </a:solidFill>
                        </a:rPr>
                        <a:t>Cables not adequately shielded.</a:t>
                      </a:r>
                      <a:endParaRPr sz="1800">
                        <a:solidFill>
                          <a:srgbClr val="171616"/>
                        </a:solidFill>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553800">
                <a:tc>
                  <a:txBody>
                    <a:bodyPr/>
                    <a:lstStyle/>
                    <a:p>
                      <a:pPr indent="0" lvl="0" marL="0" marR="0" rtl="0" algn="l">
                        <a:spcBef>
                          <a:spcPts val="0"/>
                        </a:spcBef>
                        <a:spcAft>
                          <a:spcPts val="0"/>
                        </a:spcAft>
                        <a:buNone/>
                      </a:pPr>
                      <a:r>
                        <a:rPr lang="en-GB" sz="1800">
                          <a:solidFill>
                            <a:srgbClr val="171616"/>
                          </a:solidFill>
                        </a:rPr>
                        <a:t>Echo</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Poor connections.</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553800">
                <a:tc>
                  <a:txBody>
                    <a:bodyPr/>
                    <a:lstStyle/>
                    <a:p>
                      <a:pPr indent="0" lvl="0" marL="0" marR="0" rtl="0" algn="l">
                        <a:spcBef>
                          <a:spcPts val="0"/>
                        </a:spcBef>
                        <a:spcAft>
                          <a:spcPts val="0"/>
                        </a:spcAft>
                        <a:buNone/>
                      </a:pPr>
                      <a:r>
                        <a:rPr lang="en-GB" sz="1800">
                          <a:solidFill>
                            <a:srgbClr val="171616"/>
                          </a:solidFill>
                        </a:rPr>
                        <a:t>Attenuation</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Gradual decrease in signal over distance.</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553800">
                <a:tc>
                  <a:txBody>
                    <a:bodyPr/>
                    <a:lstStyle/>
                    <a:p>
                      <a:pPr indent="0" lvl="0" marL="0" marR="0" rtl="0" algn="l">
                        <a:spcBef>
                          <a:spcPts val="0"/>
                        </a:spcBef>
                        <a:spcAft>
                          <a:spcPts val="0"/>
                        </a:spcAft>
                        <a:buNone/>
                      </a:pPr>
                      <a:r>
                        <a:rPr lang="en-GB" sz="1800">
                          <a:solidFill>
                            <a:srgbClr val="171616"/>
                          </a:solidFill>
                        </a:rPr>
                        <a:t>Intermodulation</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Signals from several circuits combine.</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316450">
                <a:tc>
                  <a:txBody>
                    <a:bodyPr/>
                    <a:lstStyle/>
                    <a:p>
                      <a:pPr indent="0" lvl="0" marL="0" marR="0" rtl="0" algn="l">
                        <a:spcBef>
                          <a:spcPts val="0"/>
                        </a:spcBef>
                        <a:spcAft>
                          <a:spcPts val="0"/>
                        </a:spcAft>
                        <a:buNone/>
                      </a:pPr>
                      <a:r>
                        <a:rPr lang="en-GB" sz="1800">
                          <a:solidFill>
                            <a:srgbClr val="171616"/>
                          </a:solidFill>
                        </a:rPr>
                        <a:t>Jitter</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Sender and receiver clocks</a:t>
                      </a:r>
                      <a:r>
                        <a:rPr lang="en-GB" sz="1800">
                          <a:solidFill>
                            <a:srgbClr val="171616"/>
                          </a:solidFill>
                        </a:rPr>
                        <a:t> are not perfectly synchronised.</a:t>
                      </a:r>
                      <a:endParaRPr sz="1800">
                        <a:solidFill>
                          <a:srgbClr val="171616"/>
                        </a:solidFill>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solidFill>
                      <a:srgbClr val="FFFFFF"/>
                    </a:solidFill>
                  </a:tcPr>
                </a:tc>
              </a:tr>
              <a:tr h="316450">
                <a:tc>
                  <a:txBody>
                    <a:bodyPr/>
                    <a:lstStyle/>
                    <a:p>
                      <a:pPr indent="0" lvl="0" marL="0" marR="0" rtl="0" algn="l">
                        <a:spcBef>
                          <a:spcPts val="0"/>
                        </a:spcBef>
                        <a:spcAft>
                          <a:spcPts val="0"/>
                        </a:spcAft>
                        <a:buNone/>
                      </a:pPr>
                      <a:r>
                        <a:rPr lang="en-GB" sz="1800">
                          <a:solidFill>
                            <a:srgbClr val="171616"/>
                          </a:solidFill>
                        </a:rPr>
                        <a:t>Harmonic distortion</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lang="en-GB" sz="1800">
                          <a:solidFill>
                            <a:srgbClr val="171616"/>
                          </a:solidFill>
                        </a:rPr>
                        <a:t>Distortion of a signal.</a:t>
                      </a:r>
                      <a:endParaRPr/>
                    </a:p>
                  </a:txBody>
                  <a:tcPr marT="39550" marB="39550" marR="79125" marL="791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FFFFFF"/>
                    </a:solidFill>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5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nvSpPr>
        <p:spPr>
          <a:xfrm>
            <a:off x="107578" y="1559859"/>
            <a:ext cx="1183187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Parity is one method of error detection.  With odd parity the binary sequence to be transmitted must contain an odd number of 1’s.  Either a 0 or a 1 is added to the end of the sequence to ensure this is the case.</a:t>
            </a:r>
            <a:endParaRPr/>
          </a:p>
        </p:txBody>
      </p:sp>
      <p:pic>
        <p:nvPicPr>
          <p:cNvPr descr="Image result for RAM chip" id="85" name="Google Shape;85;p9"/>
          <p:cNvPicPr preferRelativeResize="0"/>
          <p:nvPr/>
        </p:nvPicPr>
        <p:blipFill rotWithShape="1">
          <a:blip r:embed="rId3">
            <a:alphaModFix/>
          </a:blip>
          <a:srcRect b="27203" l="0" r="0" t="27531"/>
          <a:stretch/>
        </p:blipFill>
        <p:spPr>
          <a:xfrm>
            <a:off x="4820832" y="2734325"/>
            <a:ext cx="2917825" cy="660400"/>
          </a:xfrm>
          <a:prstGeom prst="rect">
            <a:avLst/>
          </a:prstGeom>
          <a:noFill/>
          <a:ln>
            <a:noFill/>
          </a:ln>
        </p:spPr>
      </p:pic>
      <p:pic>
        <p:nvPicPr>
          <p:cNvPr descr="Image result for cpu chip" id="86" name="Google Shape;86;p9"/>
          <p:cNvPicPr preferRelativeResize="0"/>
          <p:nvPr/>
        </p:nvPicPr>
        <p:blipFill rotWithShape="1">
          <a:blip r:embed="rId4">
            <a:alphaModFix/>
          </a:blip>
          <a:srcRect b="0" l="0" r="0" t="0"/>
          <a:stretch/>
        </p:blipFill>
        <p:spPr>
          <a:xfrm>
            <a:off x="1855563" y="2546795"/>
            <a:ext cx="1035460" cy="1035460"/>
          </a:xfrm>
          <a:prstGeom prst="rect">
            <a:avLst/>
          </a:prstGeom>
          <a:noFill/>
          <a:ln>
            <a:noFill/>
          </a:ln>
        </p:spPr>
      </p:pic>
      <p:sp>
        <p:nvSpPr>
          <p:cNvPr id="87" name="Google Shape;87;p9"/>
          <p:cNvSpPr txBox="1"/>
          <p:nvPr/>
        </p:nvSpPr>
        <p:spPr>
          <a:xfrm>
            <a:off x="1346249" y="3730653"/>
            <a:ext cx="205408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400">
                <a:solidFill>
                  <a:srgbClr val="171616"/>
                </a:solidFill>
                <a:latin typeface="Calibri"/>
                <a:ea typeface="Calibri"/>
                <a:cs typeface="Calibri"/>
                <a:sym typeface="Calibri"/>
              </a:rPr>
              <a:t>Sent</a:t>
            </a:r>
            <a:r>
              <a:rPr lang="en-GB" sz="2400">
                <a:solidFill>
                  <a:srgbClr val="538135"/>
                </a:solidFill>
                <a:latin typeface="Calibri"/>
                <a:ea typeface="Calibri"/>
                <a:cs typeface="Calibri"/>
                <a:sym typeface="Calibri"/>
              </a:rPr>
              <a:t> 0110110</a:t>
            </a:r>
            <a:r>
              <a:rPr b="1" lang="en-GB" sz="2400">
                <a:solidFill>
                  <a:schemeClr val="accent1"/>
                </a:solidFill>
                <a:latin typeface="Calibri"/>
                <a:ea typeface="Calibri"/>
                <a:cs typeface="Calibri"/>
                <a:sym typeface="Calibri"/>
              </a:rPr>
              <a:t>1</a:t>
            </a:r>
            <a:endParaRPr/>
          </a:p>
        </p:txBody>
      </p:sp>
      <p:cxnSp>
        <p:nvCxnSpPr>
          <p:cNvPr id="88" name="Google Shape;88;p9"/>
          <p:cNvCxnSpPr>
            <a:stCxn id="86" idx="3"/>
            <a:endCxn id="85" idx="1"/>
          </p:cNvCxnSpPr>
          <p:nvPr/>
        </p:nvCxnSpPr>
        <p:spPr>
          <a:xfrm>
            <a:off x="2891023" y="3064525"/>
            <a:ext cx="1929900" cy="0"/>
          </a:xfrm>
          <a:prstGeom prst="straightConnector1">
            <a:avLst/>
          </a:prstGeom>
          <a:noFill/>
          <a:ln cap="flat" cmpd="sng" w="38100">
            <a:solidFill>
              <a:srgbClr val="538135"/>
            </a:solidFill>
            <a:prstDash val="solid"/>
            <a:miter lim="800000"/>
            <a:headEnd len="sm" w="sm" type="none"/>
            <a:tailEnd len="med" w="med" type="triangle"/>
          </a:ln>
        </p:spPr>
      </p:cxnSp>
      <p:sp>
        <p:nvSpPr>
          <p:cNvPr id="89" name="Google Shape;89;p9"/>
          <p:cNvSpPr txBox="1"/>
          <p:nvPr/>
        </p:nvSpPr>
        <p:spPr>
          <a:xfrm>
            <a:off x="4970122" y="3730653"/>
            <a:ext cx="2619243" cy="113877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400">
                <a:solidFill>
                  <a:srgbClr val="171616"/>
                </a:solidFill>
                <a:latin typeface="Calibri"/>
                <a:ea typeface="Calibri"/>
                <a:cs typeface="Calibri"/>
                <a:sym typeface="Calibri"/>
              </a:rPr>
              <a:t>Received</a:t>
            </a:r>
            <a:r>
              <a:rPr lang="en-GB" sz="2400">
                <a:solidFill>
                  <a:srgbClr val="538135"/>
                </a:solidFill>
                <a:latin typeface="Calibri"/>
                <a:ea typeface="Calibri"/>
                <a:cs typeface="Calibri"/>
                <a:sym typeface="Calibri"/>
              </a:rPr>
              <a:t> 0010110</a:t>
            </a:r>
            <a:r>
              <a:rPr b="1" lang="en-GB" sz="2400">
                <a:solidFill>
                  <a:schemeClr val="accent1"/>
                </a:solidFill>
                <a:latin typeface="Calibri"/>
                <a:ea typeface="Calibri"/>
                <a:cs typeface="Calibri"/>
                <a:sym typeface="Calibri"/>
              </a:rPr>
              <a:t>1</a:t>
            </a:r>
            <a:endParaRPr/>
          </a:p>
          <a:p>
            <a:pPr indent="0" lvl="0" marL="0" marR="0" rtl="0" algn="l">
              <a:spcBef>
                <a:spcPts val="0"/>
              </a:spcBef>
              <a:spcAft>
                <a:spcPts val="0"/>
              </a:spcAft>
              <a:buNone/>
            </a:pPr>
            <a:r>
              <a:t/>
            </a:r>
            <a:endParaRPr sz="2400">
              <a:solidFill>
                <a:schemeClr val="accent1"/>
              </a:solidFill>
              <a:latin typeface="Calibri"/>
              <a:ea typeface="Calibri"/>
              <a:cs typeface="Calibri"/>
              <a:sym typeface="Calibri"/>
            </a:endParaRPr>
          </a:p>
          <a:p>
            <a:pPr indent="0" lvl="0" marL="0" marR="0" rtl="0" algn="l">
              <a:spcBef>
                <a:spcPts val="0"/>
              </a:spcBef>
              <a:spcAft>
                <a:spcPts val="0"/>
              </a:spcAft>
              <a:buNone/>
            </a:pPr>
            <a:r>
              <a:rPr lang="en-GB" sz="1800">
                <a:solidFill>
                  <a:srgbClr val="171616"/>
                </a:solidFill>
                <a:latin typeface="Calibri"/>
                <a:ea typeface="Calibri"/>
                <a:cs typeface="Calibri"/>
                <a:sym typeface="Calibri"/>
              </a:rPr>
              <a:t>Memory controller:</a:t>
            </a:r>
            <a:endParaRPr/>
          </a:p>
        </p:txBody>
      </p:sp>
      <p:sp>
        <p:nvSpPr>
          <p:cNvPr id="90" name="Google Shape;90;p9"/>
          <p:cNvSpPr/>
          <p:nvPr/>
        </p:nvSpPr>
        <p:spPr>
          <a:xfrm>
            <a:off x="7727836" y="3064525"/>
            <a:ext cx="3161211" cy="1403044"/>
          </a:xfrm>
          <a:prstGeom prst="cloudCallout">
            <a:avLst>
              <a:gd fmla="val -69593" name="adj1"/>
              <a:gd fmla="val 62501" name="adj2"/>
            </a:avLst>
          </a:prstGeom>
          <a:noFill/>
          <a:ln cap="flat" cmpd="sng" w="127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a:solidFill>
                  <a:schemeClr val="dk1"/>
                </a:solidFill>
                <a:latin typeface="Calibri"/>
                <a:ea typeface="Calibri"/>
                <a:cs typeface="Calibri"/>
                <a:sym typeface="Calibri"/>
              </a:rPr>
              <a:t>How do I know this data is correct?</a:t>
            </a:r>
            <a:endParaRPr/>
          </a:p>
        </p:txBody>
      </p:sp>
      <p:sp>
        <p:nvSpPr>
          <p:cNvPr id="91" name="Google Shape;91;p9"/>
          <p:cNvSpPr/>
          <p:nvPr/>
        </p:nvSpPr>
        <p:spPr>
          <a:xfrm>
            <a:off x="1393533" y="5076710"/>
            <a:ext cx="2994980" cy="1502229"/>
          </a:xfrm>
          <a:prstGeom prst="wedgeRoundRectCallout">
            <a:avLst>
              <a:gd fmla="val 57752" name="adj1"/>
              <a:gd fmla="val -2061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sz="1400">
              <a:solidFill>
                <a:srgbClr val="538135"/>
              </a:solidFill>
              <a:latin typeface="Calibri"/>
              <a:ea typeface="Calibri"/>
              <a:cs typeface="Calibri"/>
              <a:sym typeface="Calibri"/>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How does parity work?</a:t>
            </a:r>
            <a:endParaRPr/>
          </a:p>
        </p:txBody>
      </p:sp>
      <p:sp>
        <p:nvSpPr>
          <p:cNvPr id="92" name="Google Shape;92;p9"/>
          <p:cNvSpPr/>
          <p:nvPr/>
        </p:nvSpPr>
        <p:spPr>
          <a:xfrm>
            <a:off x="8157460" y="5076710"/>
            <a:ext cx="2994980" cy="1502229"/>
          </a:xfrm>
          <a:prstGeom prst="wedgeRoundRectCallout">
            <a:avLst>
              <a:gd fmla="val 57752" name="adj1"/>
              <a:gd fmla="val -2061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Is there an obvious issue with parity?</a:t>
            </a:r>
            <a:endParaRPr/>
          </a:p>
        </p:txBody>
      </p:sp>
      <p:sp>
        <p:nvSpPr>
          <p:cNvPr id="93" name="Google Shape;93;p9"/>
          <p:cNvSpPr/>
          <p:nvPr/>
        </p:nvSpPr>
        <p:spPr>
          <a:xfrm>
            <a:off x="4775496" y="5076709"/>
            <a:ext cx="2994980" cy="1502229"/>
          </a:xfrm>
          <a:prstGeom prst="wedgeRoundRectCallout">
            <a:avLst>
              <a:gd fmla="val 57752" name="adj1"/>
              <a:gd fmla="val -2061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sz="1400">
              <a:solidFill>
                <a:srgbClr val="538135"/>
              </a:solidFill>
              <a:latin typeface="Calibri"/>
              <a:ea typeface="Calibri"/>
              <a:cs typeface="Calibri"/>
              <a:sym typeface="Calibri"/>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What do we do when an error is detected?</a:t>
            </a:r>
            <a:endParaRPr/>
          </a:p>
        </p:txBody>
      </p:sp>
      <p:sp>
        <p:nvSpPr>
          <p:cNvPr id="94" name="Google Shape;94;p9"/>
          <p:cNvSpPr/>
          <p:nvPr/>
        </p:nvSpPr>
        <p:spPr>
          <a:xfrm>
            <a:off x="715975" y="4569163"/>
            <a:ext cx="1078174" cy="1078174"/>
          </a:xfrm>
          <a:prstGeom prst="ellipse">
            <a:avLst/>
          </a:prstGeom>
          <a:solidFill>
            <a:srgbClr val="54813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HAVE A GO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5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50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aphicFrame>
        <p:nvGraphicFramePr>
          <p:cNvPr id="100" name="Google Shape;100;p10"/>
          <p:cNvGraphicFramePr/>
          <p:nvPr/>
        </p:nvGraphicFramePr>
        <p:xfrm>
          <a:off x="3506534" y="2448252"/>
          <a:ext cx="3000000" cy="3000000"/>
        </p:xfrm>
        <a:graphic>
          <a:graphicData uri="http://schemas.openxmlformats.org/drawingml/2006/table">
            <a:tbl>
              <a:tblPr bandRow="1">
                <a:noFill/>
                <a:tableStyleId>{465E36E9-694B-423D-A959-A9B2F49EEC1E}</a:tableStyleId>
              </a:tblPr>
              <a:tblGrid>
                <a:gridCol w="1070225"/>
                <a:gridCol w="1070225"/>
                <a:gridCol w="1070225"/>
                <a:gridCol w="1070225"/>
              </a:tblGrid>
              <a:tr h="848775">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E1EFD8"/>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FF0000"/>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E1EFD8"/>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bl>
          </a:graphicData>
        </a:graphic>
      </p:graphicFrame>
      <p:sp>
        <p:nvSpPr>
          <p:cNvPr id="101" name="Google Shape;101;p10"/>
          <p:cNvSpPr txBox="1"/>
          <p:nvPr/>
        </p:nvSpPr>
        <p:spPr>
          <a:xfrm>
            <a:off x="107578" y="1559859"/>
            <a:ext cx="1183187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Parity can be self-correcting.  Consider the binary stream: 1101001100100111.  It is possible to not only detect the error, but also correct the error without it being re-transmitted. </a:t>
            </a:r>
            <a:endParaRPr/>
          </a:p>
        </p:txBody>
      </p:sp>
      <p:cxnSp>
        <p:nvCxnSpPr>
          <p:cNvPr id="102" name="Google Shape;102;p10"/>
          <p:cNvCxnSpPr/>
          <p:nvPr/>
        </p:nvCxnSpPr>
        <p:spPr>
          <a:xfrm rot="10800000">
            <a:off x="5103558" y="5660683"/>
            <a:ext cx="0" cy="757645"/>
          </a:xfrm>
          <a:prstGeom prst="straightConnector1">
            <a:avLst/>
          </a:prstGeom>
          <a:noFill/>
          <a:ln cap="flat" cmpd="sng" w="57150">
            <a:solidFill>
              <a:srgbClr val="171616"/>
            </a:solidFill>
            <a:prstDash val="solid"/>
            <a:miter lim="800000"/>
            <a:headEnd len="sm" w="sm" type="none"/>
            <a:tailEnd len="med" w="med" type="triangle"/>
          </a:ln>
        </p:spPr>
      </p:cxnSp>
      <p:cxnSp>
        <p:nvCxnSpPr>
          <p:cNvPr id="103" name="Google Shape;103;p10"/>
          <p:cNvCxnSpPr/>
          <p:nvPr/>
        </p:nvCxnSpPr>
        <p:spPr>
          <a:xfrm rot="10800000">
            <a:off x="7955448" y="3689311"/>
            <a:ext cx="670560" cy="1444"/>
          </a:xfrm>
          <a:prstGeom prst="straightConnector1">
            <a:avLst/>
          </a:prstGeom>
          <a:noFill/>
          <a:ln cap="flat" cmpd="sng" w="57150">
            <a:solidFill>
              <a:srgbClr val="171616"/>
            </a:solidFill>
            <a:prstDash val="solid"/>
            <a:miter lim="800000"/>
            <a:headEnd len="sm" w="sm" type="none"/>
            <a:tailEnd len="med" w="med" type="triangle"/>
          </a:ln>
        </p:spPr>
      </p:cxnSp>
      <p:sp>
        <p:nvSpPr>
          <p:cNvPr id="104" name="Google Shape;104;p10"/>
          <p:cNvSpPr txBox="1"/>
          <p:nvPr/>
        </p:nvSpPr>
        <p:spPr>
          <a:xfrm>
            <a:off x="8698085" y="3504645"/>
            <a:ext cx="7455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Even?</a:t>
            </a:r>
            <a:endParaRPr/>
          </a:p>
        </p:txBody>
      </p:sp>
      <p:sp>
        <p:nvSpPr>
          <p:cNvPr id="105" name="Google Shape;105;p10"/>
          <p:cNvSpPr txBox="1"/>
          <p:nvPr/>
        </p:nvSpPr>
        <p:spPr>
          <a:xfrm>
            <a:off x="4730795" y="6418328"/>
            <a:ext cx="7455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Even?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1"/>
          <p:cNvSpPr txBox="1"/>
          <p:nvPr/>
        </p:nvSpPr>
        <p:spPr>
          <a:xfrm>
            <a:off x="107578" y="1559859"/>
            <a:ext cx="11831874"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Show why the data stream </a:t>
            </a:r>
            <a:r>
              <a:rPr lang="en-GB" sz="2400">
                <a:solidFill>
                  <a:srgbClr val="171616"/>
                </a:solidFill>
                <a:latin typeface="Calibri"/>
                <a:ea typeface="Calibri"/>
                <a:cs typeface="Calibri"/>
                <a:sym typeface="Calibri"/>
              </a:rPr>
              <a:t>0111 0100 1011 0111 </a:t>
            </a:r>
            <a:r>
              <a:rPr lang="en-GB" sz="1800">
                <a:solidFill>
                  <a:srgbClr val="171616"/>
                </a:solidFill>
                <a:latin typeface="Calibri"/>
                <a:ea typeface="Calibri"/>
                <a:cs typeface="Calibri"/>
                <a:sym typeface="Calibri"/>
              </a:rPr>
              <a:t>can be received as </a:t>
            </a:r>
            <a:br>
              <a:rPr lang="en-GB" sz="1800">
                <a:solidFill>
                  <a:srgbClr val="171616"/>
                </a:solidFill>
                <a:latin typeface="Calibri"/>
                <a:ea typeface="Calibri"/>
                <a:cs typeface="Calibri"/>
                <a:sym typeface="Calibri"/>
              </a:rPr>
            </a:br>
            <a:r>
              <a:rPr lang="en-GB" sz="2400">
                <a:solidFill>
                  <a:srgbClr val="171616"/>
                </a:solidFill>
                <a:latin typeface="Calibri"/>
                <a:ea typeface="Calibri"/>
                <a:cs typeface="Calibri"/>
                <a:sym typeface="Calibri"/>
              </a:rPr>
              <a:t>1101 0100 0001 0111 </a:t>
            </a:r>
            <a:r>
              <a:rPr lang="en-GB" sz="1800">
                <a:solidFill>
                  <a:srgbClr val="171616"/>
                </a:solidFill>
                <a:latin typeface="Calibri"/>
                <a:ea typeface="Calibri"/>
                <a:cs typeface="Calibri"/>
                <a:sym typeface="Calibri"/>
              </a:rPr>
              <a:t>and still not be detected as corrupt.</a:t>
            </a:r>
            <a:endParaRPr sz="2400">
              <a:solidFill>
                <a:srgbClr val="171616"/>
              </a:solidFill>
              <a:latin typeface="Calibri"/>
              <a:ea typeface="Calibri"/>
              <a:cs typeface="Calibri"/>
              <a:sym typeface="Calibri"/>
            </a:endParaRPr>
          </a:p>
        </p:txBody>
      </p:sp>
      <p:sp>
        <p:nvSpPr>
          <p:cNvPr id="112" name="Google Shape;112;p11"/>
          <p:cNvSpPr/>
          <p:nvPr/>
        </p:nvSpPr>
        <p:spPr>
          <a:xfrm>
            <a:off x="2297166" y="2895511"/>
            <a:ext cx="2994980" cy="1502229"/>
          </a:xfrm>
          <a:prstGeom prst="wedgeRoundRectCallout">
            <a:avLst>
              <a:gd fmla="val -58501" name="adj1"/>
              <a:gd fmla="val -2061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sz="1400">
              <a:solidFill>
                <a:srgbClr val="538135"/>
              </a:solidFill>
              <a:latin typeface="Calibri"/>
              <a:ea typeface="Calibri"/>
              <a:cs typeface="Calibri"/>
              <a:sym typeface="Calibri"/>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In what situation does this algorithm fail?</a:t>
            </a:r>
            <a:endParaRPr/>
          </a:p>
        </p:txBody>
      </p:sp>
      <p:sp>
        <p:nvSpPr>
          <p:cNvPr id="113" name="Google Shape;113;p11"/>
          <p:cNvSpPr/>
          <p:nvPr/>
        </p:nvSpPr>
        <p:spPr>
          <a:xfrm>
            <a:off x="510111" y="2568452"/>
            <a:ext cx="1078174" cy="1078174"/>
          </a:xfrm>
          <a:prstGeom prst="ellipse">
            <a:avLst/>
          </a:prstGeom>
          <a:solidFill>
            <a:srgbClr val="54813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HAVE A GO</a:t>
            </a:r>
            <a:endParaRPr/>
          </a:p>
        </p:txBody>
      </p:sp>
      <p:graphicFrame>
        <p:nvGraphicFramePr>
          <p:cNvPr id="114" name="Google Shape;114;p11"/>
          <p:cNvGraphicFramePr/>
          <p:nvPr/>
        </p:nvGraphicFramePr>
        <p:xfrm>
          <a:off x="6096000" y="2895511"/>
          <a:ext cx="3000000" cy="3000000"/>
        </p:xfrm>
        <a:graphic>
          <a:graphicData uri="http://schemas.openxmlformats.org/drawingml/2006/table">
            <a:tbl>
              <a:tblPr bandRow="1">
                <a:noFill/>
                <a:tableStyleId>{465E36E9-694B-423D-A959-A9B2F49EEC1E}</a:tableStyleId>
              </a:tblPr>
              <a:tblGrid>
                <a:gridCol w="1070225"/>
                <a:gridCol w="1070225"/>
                <a:gridCol w="1070225"/>
                <a:gridCol w="1070225"/>
              </a:tblGrid>
              <a:tr h="848775">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chemeClr val="accent3"/>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chemeClr val="accent3"/>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E1EFD8"/>
                    </a:solidFill>
                  </a:tcPr>
                </a:tc>
                <a:tc>
                  <a:txBody>
                    <a:bodyPr/>
                    <a:lstStyle/>
                    <a:p>
                      <a:pPr indent="0" lvl="0" marL="0" marR="0" rtl="0" algn="ctr">
                        <a:spcBef>
                          <a:spcPts val="0"/>
                        </a:spcBef>
                        <a:spcAft>
                          <a:spcPts val="0"/>
                        </a:spcAft>
                        <a:buNone/>
                      </a:pPr>
                      <a:r>
                        <a:rPr lang="en-GB" sz="3200">
                          <a:solidFill>
                            <a:srgbClr val="171616"/>
                          </a:solidFill>
                        </a:rPr>
                        <a:t>0</a:t>
                      </a:r>
                      <a:endParaRPr sz="3200">
                        <a:solidFill>
                          <a:srgbClr val="171616"/>
                        </a:solidFill>
                        <a:latin typeface="Calibri"/>
                        <a:ea typeface="Calibri"/>
                        <a:cs typeface="Calibri"/>
                        <a:sym typeface="Calibri"/>
                      </a:endParaRPr>
                    </a:p>
                  </a:txBody>
                  <a:tcPr marT="45725" marB="45725" marR="91450" marL="91450" anchor="ctr">
                    <a:solidFill>
                      <a:srgbClr val="E1EFD8"/>
                    </a:solidFill>
                  </a:tcPr>
                </a:tc>
                <a:tc>
                  <a:txBody>
                    <a:bodyPr/>
                    <a:lstStyle/>
                    <a:p>
                      <a:pPr indent="0" lvl="0" marL="0" marR="0" rtl="0" algn="ctr">
                        <a:spcBef>
                          <a:spcPts val="0"/>
                        </a:spcBef>
                        <a:spcAft>
                          <a:spcPts val="0"/>
                        </a:spcAft>
                        <a:buNone/>
                      </a:pPr>
                      <a:r>
                        <a:rPr lang="en-GB" sz="3200">
                          <a:solidFill>
                            <a:srgbClr val="171616"/>
                          </a:solidFill>
                        </a:rPr>
                        <a:t>0</a:t>
                      </a:r>
                      <a:endParaRPr sz="3200">
                        <a:solidFill>
                          <a:srgbClr val="171616"/>
                        </a:solidFill>
                        <a:latin typeface="Calibri"/>
                        <a:ea typeface="Calibri"/>
                        <a:cs typeface="Calibri"/>
                        <a:sym typeface="Calibri"/>
                      </a:endParaRPr>
                    </a:p>
                  </a:txBody>
                  <a:tcPr marT="45725" marB="45725" marR="91450" marL="91450" anchor="ctr">
                    <a:solidFill>
                      <a:srgbClr val="E1EFD8"/>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chemeClr val="accent3"/>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A8D08C"/>
                    </a:solidFill>
                  </a:tcPr>
                </a:tc>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chemeClr val="accent3"/>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r h="848775">
                <a:tc>
                  <a:txBody>
                    <a:bodyPr/>
                    <a:lstStyle/>
                    <a:p>
                      <a:pPr indent="0" lvl="0" marL="0" marR="0" rtl="0" algn="ctr">
                        <a:spcBef>
                          <a:spcPts val="0"/>
                        </a:spcBef>
                        <a:spcAft>
                          <a:spcPts val="0"/>
                        </a:spcAft>
                        <a:buNone/>
                      </a:pPr>
                      <a:r>
                        <a:rPr lang="en-GB" sz="3200">
                          <a:solidFill>
                            <a:srgbClr val="171616"/>
                          </a:solidFill>
                        </a:rPr>
                        <a:t>0</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c>
                  <a:txBody>
                    <a:bodyPr/>
                    <a:lstStyle/>
                    <a:p>
                      <a:pPr indent="0" lvl="0" marL="0" marR="0" rtl="0" algn="ctr">
                        <a:spcBef>
                          <a:spcPts val="0"/>
                        </a:spcBef>
                        <a:spcAft>
                          <a:spcPts val="0"/>
                        </a:spcAft>
                        <a:buNone/>
                      </a:pPr>
                      <a:r>
                        <a:rPr lang="en-GB" sz="3200">
                          <a:solidFill>
                            <a:srgbClr val="171616"/>
                          </a:solidFill>
                        </a:rPr>
                        <a:t>1</a:t>
                      </a:r>
                      <a:endParaRPr/>
                    </a:p>
                  </a:txBody>
                  <a:tcPr marT="45725" marB="45725" marR="91450" marL="91450" anchor="ctr">
                    <a:solidFill>
                      <a:srgbClr val="548135"/>
                    </a:solidFill>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5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2"/>
          <p:cNvSpPr txBox="1"/>
          <p:nvPr/>
        </p:nvSpPr>
        <p:spPr>
          <a:xfrm>
            <a:off x="107578" y="1559859"/>
            <a:ext cx="1183187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171616"/>
                </a:solidFill>
                <a:latin typeface="Calibri"/>
                <a:ea typeface="Calibri"/>
                <a:cs typeface="Calibri"/>
                <a:sym typeface="Calibri"/>
              </a:rPr>
              <a:t>Find out what alternatives exist to parity.  Explore: echo back and checksums.</a:t>
            </a:r>
            <a:endParaRPr/>
          </a:p>
          <a:p>
            <a:pPr indent="0" lvl="0" marL="0" marR="0" rtl="0" algn="l">
              <a:spcBef>
                <a:spcPts val="0"/>
              </a:spcBef>
              <a:spcAft>
                <a:spcPts val="0"/>
              </a:spcAft>
              <a:buNone/>
            </a:pPr>
            <a:r>
              <a:rPr lang="en-GB" sz="1800">
                <a:solidFill>
                  <a:srgbClr val="171616"/>
                </a:solidFill>
                <a:latin typeface="Calibri"/>
                <a:ea typeface="Calibri"/>
                <a:cs typeface="Calibri"/>
                <a:sym typeface="Calibri"/>
              </a:rPr>
              <a:t>Can you explain how these work and any disadvantages with them?</a:t>
            </a:r>
            <a:endParaRPr/>
          </a:p>
        </p:txBody>
      </p:sp>
      <p:sp>
        <p:nvSpPr>
          <p:cNvPr id="121" name="Google Shape;121;p12"/>
          <p:cNvSpPr/>
          <p:nvPr/>
        </p:nvSpPr>
        <p:spPr>
          <a:xfrm>
            <a:off x="2386503" y="2758502"/>
            <a:ext cx="3709497" cy="1776248"/>
          </a:xfrm>
          <a:prstGeom prst="wedgeRoundRectCallout">
            <a:avLst>
              <a:gd fmla="val 57752" name="adj1"/>
              <a:gd fmla="val -20619" name="adj2"/>
              <a:gd fmla="val 16667" name="adj3"/>
            </a:avLst>
          </a:prstGeom>
          <a:solidFill>
            <a:schemeClr val="lt1"/>
          </a:solidFill>
          <a:ln cap="flat" cmpd="sng" w="38100">
            <a:solidFill>
              <a:srgbClr val="824C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rgbClr val="538135"/>
                </a:solidFill>
                <a:latin typeface="Calibri"/>
                <a:ea typeface="Calibri"/>
                <a:cs typeface="Calibri"/>
                <a:sym typeface="Calibri"/>
              </a:rPr>
              <a:t>DISCUSSION:</a:t>
            </a:r>
            <a:endParaRPr sz="1400">
              <a:solidFill>
                <a:srgbClr val="538135"/>
              </a:solidFill>
              <a:latin typeface="Calibri"/>
              <a:ea typeface="Calibri"/>
              <a:cs typeface="Calibri"/>
              <a:sym typeface="Calibri"/>
            </a:endParaRPr>
          </a:p>
          <a:p>
            <a:pPr indent="0" lvl="0" marL="0" marR="0" rtl="0" algn="ctr">
              <a:spcBef>
                <a:spcPts val="0"/>
              </a:spcBef>
              <a:spcAft>
                <a:spcPts val="0"/>
              </a:spcAft>
              <a:buNone/>
            </a:pPr>
            <a:r>
              <a:rPr lang="en-GB" sz="1800">
                <a:solidFill>
                  <a:srgbClr val="171616"/>
                </a:solidFill>
                <a:latin typeface="Calibri"/>
                <a:ea typeface="Calibri"/>
                <a:cs typeface="Calibri"/>
                <a:sym typeface="Calibri"/>
              </a:rPr>
              <a:t>Which do you think is the most effective algorithm, parity, echo back or checksums and therefore the one used by routers today?</a:t>
            </a:r>
            <a:endParaRPr/>
          </a:p>
        </p:txBody>
      </p:sp>
      <p:sp>
        <p:nvSpPr>
          <p:cNvPr id="122" name="Google Shape;122;p12"/>
          <p:cNvSpPr/>
          <p:nvPr/>
        </p:nvSpPr>
        <p:spPr>
          <a:xfrm>
            <a:off x="510111" y="2568452"/>
            <a:ext cx="1078174" cy="1078174"/>
          </a:xfrm>
          <a:prstGeom prst="ellipse">
            <a:avLst/>
          </a:prstGeom>
          <a:solidFill>
            <a:srgbClr val="54813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800">
                <a:solidFill>
                  <a:schemeClr val="lt1"/>
                </a:solidFill>
                <a:latin typeface="Calibri"/>
                <a:ea typeface="Calibri"/>
                <a:cs typeface="Calibri"/>
                <a:sym typeface="Calibri"/>
              </a:rPr>
              <a:t>HAVE A GO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500"/>
                                        <p:tgtEl>
                                          <p:spTgt spid="1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nvSpPr>
        <p:spPr>
          <a:xfrm>
            <a:off x="4470392" y="1410458"/>
            <a:ext cx="325121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2400">
                <a:solidFill>
                  <a:srgbClr val="357382"/>
                </a:solidFill>
                <a:latin typeface="Tahoma"/>
                <a:ea typeface="Tahoma"/>
                <a:cs typeface="Tahoma"/>
                <a:sym typeface="Tahoma"/>
              </a:rPr>
              <a:t>THE KEY QUESTION</a:t>
            </a:r>
            <a:endParaRPr/>
          </a:p>
        </p:txBody>
      </p:sp>
      <p:sp>
        <p:nvSpPr>
          <p:cNvPr id="129" name="Google Shape;129;p13"/>
          <p:cNvSpPr txBox="1"/>
          <p:nvPr/>
        </p:nvSpPr>
        <p:spPr>
          <a:xfrm>
            <a:off x="569256" y="1990489"/>
            <a:ext cx="11053482"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3600">
                <a:solidFill>
                  <a:srgbClr val="357382"/>
                </a:solidFill>
                <a:latin typeface="Tahoma"/>
                <a:ea typeface="Tahoma"/>
                <a:cs typeface="Tahoma"/>
                <a:sym typeface="Tahoma"/>
              </a:rPr>
              <a:t>How can errors be detected and corrected when data is transferred between devices?</a:t>
            </a:r>
            <a:endParaRPr/>
          </a:p>
        </p:txBody>
      </p:sp>
      <p:grpSp>
        <p:nvGrpSpPr>
          <p:cNvPr id="130" name="Google Shape;130;p13"/>
          <p:cNvGrpSpPr/>
          <p:nvPr/>
        </p:nvGrpSpPr>
        <p:grpSpPr>
          <a:xfrm>
            <a:off x="995844" y="3659290"/>
            <a:ext cx="2936974" cy="2773065"/>
            <a:chOff x="995844" y="3659290"/>
            <a:chExt cx="2936974" cy="2773065"/>
          </a:xfrm>
        </p:grpSpPr>
        <p:pic>
          <p:nvPicPr>
            <p:cNvPr id="131" name="Google Shape;131;p13"/>
            <p:cNvPicPr preferRelativeResize="0"/>
            <p:nvPr/>
          </p:nvPicPr>
          <p:blipFill rotWithShape="1">
            <a:blip r:embed="rId3">
              <a:alphaModFix/>
            </a:blip>
            <a:srcRect b="0" l="0" r="0" t="0"/>
            <a:stretch/>
          </p:blipFill>
          <p:spPr>
            <a:xfrm>
              <a:off x="995844" y="3659290"/>
              <a:ext cx="2160517" cy="2311400"/>
            </a:xfrm>
            <a:prstGeom prst="rect">
              <a:avLst/>
            </a:prstGeom>
            <a:noFill/>
            <a:ln>
              <a:noFill/>
            </a:ln>
          </p:spPr>
        </p:pic>
        <p:cxnSp>
          <p:nvCxnSpPr>
            <p:cNvPr id="132" name="Google Shape;132;p13"/>
            <p:cNvCxnSpPr>
              <a:endCxn id="131" idx="3"/>
            </p:cNvCxnSpPr>
            <p:nvPr/>
          </p:nvCxnSpPr>
          <p:spPr>
            <a:xfrm rot="-5400000">
              <a:off x="2596261" y="4902590"/>
              <a:ext cx="647700" cy="472500"/>
            </a:xfrm>
            <a:prstGeom prst="bentConnector4">
              <a:avLst>
                <a:gd fmla="val -1944" name="adj1"/>
                <a:gd fmla="val 148377" name="adj2"/>
              </a:avLst>
            </a:prstGeom>
            <a:noFill/>
            <a:ln cap="flat" cmpd="sng" w="38100">
              <a:solidFill>
                <a:srgbClr val="538135"/>
              </a:solidFill>
              <a:prstDash val="solid"/>
              <a:miter lim="800000"/>
              <a:headEnd len="med" w="med" type="triangle"/>
              <a:tailEnd len="med" w="med" type="triangle"/>
            </a:ln>
          </p:spPr>
        </p:cxnSp>
        <p:sp>
          <p:nvSpPr>
            <p:cNvPr id="133" name="Google Shape;133;p13"/>
            <p:cNvSpPr txBox="1"/>
            <p:nvPr/>
          </p:nvSpPr>
          <p:spPr>
            <a:xfrm>
              <a:off x="1975857" y="5786024"/>
              <a:ext cx="195696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Input device to PC</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USB.</a:t>
              </a:r>
              <a:endParaRPr/>
            </a:p>
          </p:txBody>
        </p:sp>
      </p:grpSp>
      <p:grpSp>
        <p:nvGrpSpPr>
          <p:cNvPr id="134" name="Google Shape;134;p13"/>
          <p:cNvGrpSpPr/>
          <p:nvPr/>
        </p:nvGrpSpPr>
        <p:grpSpPr>
          <a:xfrm>
            <a:off x="4664078" y="3813898"/>
            <a:ext cx="2917825" cy="2625426"/>
            <a:chOff x="4664078" y="3813898"/>
            <a:chExt cx="2917825" cy="2625426"/>
          </a:xfrm>
        </p:grpSpPr>
        <p:pic>
          <p:nvPicPr>
            <p:cNvPr descr="Image result for RAM chip" id="135" name="Google Shape;135;p13"/>
            <p:cNvPicPr preferRelativeResize="0"/>
            <p:nvPr/>
          </p:nvPicPr>
          <p:blipFill rotWithShape="1">
            <a:blip r:embed="rId4">
              <a:alphaModFix/>
            </a:blip>
            <a:srcRect b="27203" l="0" r="0" t="27531"/>
            <a:stretch/>
          </p:blipFill>
          <p:spPr>
            <a:xfrm>
              <a:off x="4664078" y="5132593"/>
              <a:ext cx="2917825" cy="660400"/>
            </a:xfrm>
            <a:prstGeom prst="rect">
              <a:avLst/>
            </a:prstGeom>
            <a:noFill/>
            <a:ln>
              <a:noFill/>
            </a:ln>
          </p:spPr>
        </p:pic>
        <p:pic>
          <p:nvPicPr>
            <p:cNvPr descr="Image result for cpu chip" id="136" name="Google Shape;136;p13"/>
            <p:cNvPicPr preferRelativeResize="0"/>
            <p:nvPr/>
          </p:nvPicPr>
          <p:blipFill rotWithShape="1">
            <a:blip r:embed="rId5">
              <a:alphaModFix/>
            </a:blip>
            <a:srcRect b="0" l="0" r="0" t="0"/>
            <a:stretch/>
          </p:blipFill>
          <p:spPr>
            <a:xfrm>
              <a:off x="4664078" y="3813898"/>
              <a:ext cx="1035460" cy="1035460"/>
            </a:xfrm>
            <a:prstGeom prst="rect">
              <a:avLst/>
            </a:prstGeom>
            <a:noFill/>
            <a:ln>
              <a:noFill/>
            </a:ln>
          </p:spPr>
        </p:pic>
        <p:cxnSp>
          <p:nvCxnSpPr>
            <p:cNvPr id="137" name="Google Shape;137;p13"/>
            <p:cNvCxnSpPr>
              <a:stCxn id="136" idx="3"/>
              <a:endCxn id="135" idx="0"/>
            </p:cNvCxnSpPr>
            <p:nvPr/>
          </p:nvCxnSpPr>
          <p:spPr>
            <a:xfrm>
              <a:off x="5699538" y="4331628"/>
              <a:ext cx="423600" cy="801000"/>
            </a:xfrm>
            <a:prstGeom prst="bentConnector2">
              <a:avLst/>
            </a:prstGeom>
            <a:noFill/>
            <a:ln cap="flat" cmpd="sng" w="38100">
              <a:solidFill>
                <a:srgbClr val="538135"/>
              </a:solidFill>
              <a:prstDash val="solid"/>
              <a:miter lim="800000"/>
              <a:headEnd len="med" w="med" type="triangle"/>
              <a:tailEnd len="med" w="med" type="triangle"/>
            </a:ln>
          </p:spPr>
        </p:cxnSp>
        <p:sp>
          <p:nvSpPr>
            <p:cNvPr id="138" name="Google Shape;138;p13"/>
            <p:cNvSpPr txBox="1"/>
            <p:nvPr/>
          </p:nvSpPr>
          <p:spPr>
            <a:xfrm>
              <a:off x="5122619" y="5792993"/>
              <a:ext cx="2000741"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CPU to RAM</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a systems bus</a:t>
              </a:r>
              <a:r>
                <a:rPr lang="en-GB" sz="1800">
                  <a:solidFill>
                    <a:srgbClr val="538135"/>
                  </a:solidFill>
                  <a:latin typeface="Calibri"/>
                  <a:ea typeface="Calibri"/>
                  <a:cs typeface="Calibri"/>
                  <a:sym typeface="Calibri"/>
                </a:rPr>
                <a:t>.</a:t>
              </a:r>
              <a:endParaRPr/>
            </a:p>
          </p:txBody>
        </p:sp>
      </p:grpSp>
      <p:grpSp>
        <p:nvGrpSpPr>
          <p:cNvPr id="139" name="Google Shape;139;p13"/>
          <p:cNvGrpSpPr/>
          <p:nvPr/>
        </p:nvGrpSpPr>
        <p:grpSpPr>
          <a:xfrm>
            <a:off x="7950064" y="3638747"/>
            <a:ext cx="3411051" cy="2800577"/>
            <a:chOff x="7950064" y="3638747"/>
            <a:chExt cx="3411051" cy="2800577"/>
          </a:xfrm>
        </p:grpSpPr>
        <p:pic>
          <p:nvPicPr>
            <p:cNvPr descr="Image result for switch clipart" id="140" name="Google Shape;140;p13"/>
            <p:cNvPicPr preferRelativeResize="0"/>
            <p:nvPr/>
          </p:nvPicPr>
          <p:blipFill rotWithShape="1">
            <a:blip r:embed="rId6">
              <a:alphaModFix/>
            </a:blip>
            <a:srcRect b="21179" l="0" r="0" t="22153"/>
            <a:stretch/>
          </p:blipFill>
          <p:spPr>
            <a:xfrm>
              <a:off x="7950064" y="3638747"/>
              <a:ext cx="1920875" cy="544248"/>
            </a:xfrm>
            <a:prstGeom prst="rect">
              <a:avLst/>
            </a:prstGeom>
            <a:noFill/>
            <a:ln>
              <a:noFill/>
            </a:ln>
          </p:spPr>
        </p:pic>
        <p:pic>
          <p:nvPicPr>
            <p:cNvPr descr="Image result for switch clipart" id="141" name="Google Shape;141;p13"/>
            <p:cNvPicPr preferRelativeResize="0"/>
            <p:nvPr/>
          </p:nvPicPr>
          <p:blipFill rotWithShape="1">
            <a:blip r:embed="rId6">
              <a:alphaModFix/>
            </a:blip>
            <a:srcRect b="21179" l="0" r="0" t="22153"/>
            <a:stretch/>
          </p:blipFill>
          <p:spPr>
            <a:xfrm>
              <a:off x="9244528" y="5132593"/>
              <a:ext cx="1920875" cy="544248"/>
            </a:xfrm>
            <a:prstGeom prst="rect">
              <a:avLst/>
            </a:prstGeom>
            <a:noFill/>
            <a:ln>
              <a:noFill/>
            </a:ln>
          </p:spPr>
        </p:pic>
        <p:cxnSp>
          <p:nvCxnSpPr>
            <p:cNvPr id="142" name="Google Shape;142;p13"/>
            <p:cNvCxnSpPr>
              <a:stCxn id="140" idx="2"/>
              <a:endCxn id="141" idx="0"/>
            </p:cNvCxnSpPr>
            <p:nvPr/>
          </p:nvCxnSpPr>
          <p:spPr>
            <a:xfrm flipH="1" rot="-5400000">
              <a:off x="9083002" y="4010495"/>
              <a:ext cx="949500" cy="1294500"/>
            </a:xfrm>
            <a:prstGeom prst="bentConnector3">
              <a:avLst>
                <a:gd fmla="val 50000" name="adj1"/>
              </a:avLst>
            </a:prstGeom>
            <a:noFill/>
            <a:ln cap="flat" cmpd="sng" w="38100">
              <a:solidFill>
                <a:srgbClr val="538135"/>
              </a:solidFill>
              <a:prstDash val="solid"/>
              <a:miter lim="800000"/>
              <a:headEnd len="med" w="med" type="triangle"/>
              <a:tailEnd len="med" w="med" type="triangle"/>
            </a:ln>
          </p:spPr>
        </p:cxnSp>
        <p:sp>
          <p:nvSpPr>
            <p:cNvPr id="143" name="Google Shape;143;p13"/>
            <p:cNvSpPr txBox="1"/>
            <p:nvPr/>
          </p:nvSpPr>
          <p:spPr>
            <a:xfrm>
              <a:off x="9048815" y="5792993"/>
              <a:ext cx="23123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GB" sz="1800">
                  <a:solidFill>
                    <a:srgbClr val="171616"/>
                  </a:solidFill>
                  <a:latin typeface="Calibri"/>
                  <a:ea typeface="Calibri"/>
                  <a:cs typeface="Calibri"/>
                  <a:sym typeface="Calibri"/>
                </a:rPr>
                <a:t>Router to router</a:t>
              </a:r>
              <a:br>
                <a:rPr lang="en-GB" sz="1800">
                  <a:solidFill>
                    <a:srgbClr val="171616"/>
                  </a:solidFill>
                  <a:latin typeface="Calibri"/>
                  <a:ea typeface="Calibri"/>
                  <a:cs typeface="Calibri"/>
                  <a:sym typeface="Calibri"/>
                </a:rPr>
              </a:br>
              <a:r>
                <a:rPr lang="en-GB" sz="1800">
                  <a:solidFill>
                    <a:srgbClr val="171616"/>
                  </a:solidFill>
                  <a:latin typeface="Calibri"/>
                  <a:ea typeface="Calibri"/>
                  <a:cs typeface="Calibri"/>
                  <a:sym typeface="Calibri"/>
                </a:rPr>
                <a:t>with fibre optic cables.</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raig'n'Dave">
      <a:dk1>
        <a:srgbClr val="538135"/>
      </a:dk1>
      <a:lt1>
        <a:srgbClr val="FFFFFF"/>
      </a:lt1>
      <a:dk2>
        <a:srgbClr val="538135"/>
      </a:dk2>
      <a:lt2>
        <a:srgbClr val="E7E6E6"/>
      </a:lt2>
      <a:accent1>
        <a:srgbClr val="823554"/>
      </a:accent1>
      <a:accent2>
        <a:srgbClr val="824C35"/>
      </a:accent2>
      <a:accent3>
        <a:srgbClr val="357382"/>
      </a:accent3>
      <a:accent4>
        <a:srgbClr val="A5A5A5"/>
      </a:accent4>
      <a:accent5>
        <a:srgbClr val="E7E6E6"/>
      </a:accent5>
      <a:accent6>
        <a:srgbClr val="70AD47"/>
      </a:accent6>
      <a:hlink>
        <a:srgbClr val="548235"/>
      </a:hlink>
      <a:folHlink>
        <a:srgbClr val="54823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