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embeddedFontLst>
    <p:embeddedFont>
      <p:font typeface="Nunito"/>
      <p:regular r:id="rId19"/>
      <p:bold r:id="rId20"/>
      <p:italic r:id="rId21"/>
      <p:boldItalic r:id="rId22"/>
    </p:embeddedFont>
    <p:embeddedFont>
      <p:font typeface="Quicksand"/>
      <p:regular r:id="rId23"/>
      <p:bold r:id="rId24"/>
    </p:embeddedFont>
    <p:embeddedFont>
      <p:font typeface="Quicksand SemiBold"/>
      <p:regular r:id="rId25"/>
      <p:bold r:id="rId26"/>
    </p:embeddedFont>
    <p:embeddedFont>
      <p:font typeface="Quicksand Medium"/>
      <p:regular r:id="rId27"/>
      <p:bold r:id="rId28"/>
    </p:embeddedFont>
    <p:embeddedFont>
      <p:font typeface="Century Gothic"/>
      <p:regular r:id="rId29"/>
      <p:bold r:id="rId30"/>
      <p:italic r:id="rId31"/>
      <p:boldItalic r:id="rId3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Nunito-bold.fntdata"/><Relationship Id="rId22" Type="http://schemas.openxmlformats.org/officeDocument/2006/relationships/font" Target="fonts/Nunito-boldItalic.fntdata"/><Relationship Id="rId21" Type="http://schemas.openxmlformats.org/officeDocument/2006/relationships/font" Target="fonts/Nunito-italic.fntdata"/><Relationship Id="rId24" Type="http://schemas.openxmlformats.org/officeDocument/2006/relationships/font" Target="fonts/Quicksand-bold.fntdata"/><Relationship Id="rId23" Type="http://schemas.openxmlformats.org/officeDocument/2006/relationships/font" Target="fonts/Quicksand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QuicksandSemiBold-bold.fntdata"/><Relationship Id="rId25" Type="http://schemas.openxmlformats.org/officeDocument/2006/relationships/font" Target="fonts/QuicksandSemiBold-regular.fntdata"/><Relationship Id="rId28" Type="http://schemas.openxmlformats.org/officeDocument/2006/relationships/font" Target="fonts/QuicksandMedium-bold.fntdata"/><Relationship Id="rId27" Type="http://schemas.openxmlformats.org/officeDocument/2006/relationships/font" Target="fonts/QuicksandMedium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CenturyGothic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CenturyGothic-italic.fntdata"/><Relationship Id="rId30" Type="http://schemas.openxmlformats.org/officeDocument/2006/relationships/font" Target="fonts/CenturyGothic-bold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32" Type="http://schemas.openxmlformats.org/officeDocument/2006/relationships/font" Target="fonts/CenturyGothic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font" Target="fonts/Nunito-regular.fntdata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7" name="Google Shape;6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6" name="Google Shape;15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2" name="Google Shape;162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8" name="Google Shape;168;p1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8" name="Google Shape;178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5" name="Google Shape;7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0" name="Google Shape;8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6" name="Google Shape;86;p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" name="Google Shape;10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7" name="Google Shape;117;p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5" name="Google Shape;12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2" name="Google Shape;14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9" name="Google Shape;149;p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P slide 2">
  <p:cSld name="TITLE_3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1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2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8" name="Google Shape;48;p12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9" name="Google Shape;49;p12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0" name="Google Shape;50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1944694" y="468083"/>
            <a:ext cx="6684000" cy="9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" type="body"/>
          </p:nvPr>
        </p:nvSpPr>
        <p:spPr>
          <a:xfrm>
            <a:off x="1941909" y="1600200"/>
            <a:ext cx="6686700" cy="2833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1" name="Google Shape;61;p15"/>
          <p:cNvSpPr txBox="1"/>
          <p:nvPr>
            <p:ph idx="10" type="dt"/>
          </p:nvPr>
        </p:nvSpPr>
        <p:spPr>
          <a:xfrm>
            <a:off x="7771209" y="4597828"/>
            <a:ext cx="859800" cy="27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15"/>
          <p:cNvSpPr txBox="1"/>
          <p:nvPr>
            <p:ph idx="11" type="ftr"/>
          </p:nvPr>
        </p:nvSpPr>
        <p:spPr>
          <a:xfrm>
            <a:off x="1941909" y="4601856"/>
            <a:ext cx="5715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Google Shape;63;p15"/>
          <p:cNvSpPr/>
          <p:nvPr/>
        </p:nvSpPr>
        <p:spPr>
          <a:xfrm flipH="1" rot="10800000">
            <a:off x="-3142" y="535779"/>
            <a:ext cx="1191397" cy="380475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5"/>
          <p:cNvSpPr txBox="1"/>
          <p:nvPr>
            <p:ph idx="12" type="sldNum"/>
          </p:nvPr>
        </p:nvSpPr>
        <p:spPr>
          <a:xfrm>
            <a:off x="398859" y="590837"/>
            <a:ext cx="58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Name Card">
  <p:cSld name="1_Name Card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title"/>
          </p:nvPr>
        </p:nvSpPr>
        <p:spPr>
          <a:xfrm>
            <a:off x="1017817" y="1826968"/>
            <a:ext cx="3286800" cy="15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Century Gothic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body"/>
          </p:nvPr>
        </p:nvSpPr>
        <p:spPr>
          <a:xfrm>
            <a:off x="4617000" y="1714500"/>
            <a:ext cx="3660300" cy="1721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1pPr>
            <a:lvl2pPr indent="-317500" lvl="1" marL="91440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7771209" y="4597828"/>
            <a:ext cx="859800" cy="27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1941909" y="4601856"/>
            <a:ext cx="5715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398859" y="590837"/>
            <a:ext cx="58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4" name="Google Shape;24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27" name="Google Shape;27;p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28" name="Google Shape;2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6" name="Google Shape;36;p9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7" name="Google Shape;3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0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1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nhs.uk/mental-health/feelings-symptoms-behaviours/feelings-and-symptoms/anxiety-fear-panic/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9" name="Google Shape;69;p16"/>
          <p:cNvCxnSpPr/>
          <p:nvPr/>
        </p:nvCxnSpPr>
        <p:spPr>
          <a:xfrm>
            <a:off x="2935776" y="646809"/>
            <a:ext cx="5078700" cy="0"/>
          </a:xfrm>
          <a:prstGeom prst="straightConnector1">
            <a:avLst/>
          </a:prstGeom>
          <a:noFill/>
          <a:ln cap="flat" cmpd="sng" w="28575">
            <a:solidFill>
              <a:srgbClr val="6FA8DC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70" name="Google Shape;70;p16"/>
          <p:cNvSpPr txBox="1"/>
          <p:nvPr/>
        </p:nvSpPr>
        <p:spPr>
          <a:xfrm>
            <a:off x="1939200" y="58625"/>
            <a:ext cx="5978700" cy="5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3300"/>
              <a:buFont typeface="Century Gothic"/>
              <a:buNone/>
            </a:pPr>
            <a:r>
              <a:rPr b="1" i="0" lang="en" sz="2100" u="none" cap="none" strike="noStrike">
                <a:solidFill>
                  <a:srgbClr val="781881"/>
                </a:solidFill>
                <a:latin typeface="Quicksand"/>
                <a:ea typeface="Quicksand"/>
                <a:cs typeface="Quicksand"/>
                <a:sym typeface="Quicksand"/>
              </a:rPr>
              <a:t>Psychopathology: Identifying Depression        </a:t>
            </a:r>
            <a:br>
              <a:rPr b="1" i="0" lang="en" sz="2100" u="none" cap="none" strike="noStrike">
                <a:solidFill>
                  <a:srgbClr val="781881"/>
                </a:solidFill>
                <a:latin typeface="Quicksand"/>
                <a:ea typeface="Quicksand"/>
                <a:cs typeface="Quicksand"/>
                <a:sym typeface="Quicksand"/>
              </a:rPr>
            </a:br>
            <a:br>
              <a:rPr b="1" i="0" lang="en" sz="2100" u="none" cap="none" strike="noStrike">
                <a:solidFill>
                  <a:srgbClr val="781881"/>
                </a:solidFill>
                <a:latin typeface="Quicksand"/>
                <a:ea typeface="Quicksand"/>
                <a:cs typeface="Quicksand"/>
                <a:sym typeface="Quicksand"/>
              </a:rPr>
            </a:br>
            <a:endParaRPr b="1" i="0" sz="2100" u="none" cap="none" strike="noStrike">
              <a:solidFill>
                <a:srgbClr val="78188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rgbClr val="78188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71" name="Google Shape;71;p16"/>
          <p:cNvSpPr/>
          <p:nvPr/>
        </p:nvSpPr>
        <p:spPr>
          <a:xfrm>
            <a:off x="4233475" y="1030387"/>
            <a:ext cx="4823400" cy="31272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609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n" sz="1700" u="none" cap="none" strike="noStrik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L/O’s: </a:t>
            </a:r>
            <a:endParaRPr b="0" i="0" sz="1700" u="none" cap="none" strike="noStrike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-33655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Quicksand"/>
              <a:buAutoNum type="arabicPeriod"/>
            </a:pPr>
            <a:r>
              <a:rPr b="0" i="0" lang="en" sz="1700" u="none" cap="none" strike="noStrik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To define the term depression from a clinical perspective </a:t>
            </a:r>
            <a:endParaRPr b="0" i="0" sz="1700" u="none" cap="none" strike="noStrike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-3365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Quicksand"/>
              <a:buAutoNum type="arabicPeriod"/>
            </a:pPr>
            <a:r>
              <a:rPr b="0" i="0" lang="en" sz="1700" u="none" cap="none" strike="noStrik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To know the difference between sadness and depression </a:t>
            </a:r>
            <a:endParaRPr b="0" i="0" sz="1700" u="none" cap="none" strike="noStrike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-3365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Quicksand"/>
              <a:buAutoNum type="arabicPeriod"/>
            </a:pPr>
            <a:r>
              <a:rPr b="0" i="0" lang="en" sz="1700" u="none" cap="none" strike="noStrik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To identify the symptoms of depression</a:t>
            </a:r>
            <a:endParaRPr b="0" i="0" sz="1700" u="none" cap="none" strike="noStrike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-3365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Quicksand"/>
              <a:buAutoNum type="arabicPeriod"/>
            </a:pPr>
            <a:r>
              <a:rPr b="0" i="0" lang="en" sz="1700" u="none" cap="none" strike="noStrik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To begin to know the different types of depression </a:t>
            </a:r>
            <a:endParaRPr b="0" i="0" sz="1700" u="none" cap="none" strike="noStrike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b="0" i="0" sz="17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t/>
            </a:r>
            <a:endParaRPr b="1" i="0" sz="1700" u="sng" cap="none" strike="noStrike">
              <a:solidFill>
                <a:schemeClr val="dk1"/>
              </a:solidFill>
              <a:highlight>
                <a:srgbClr val="FFFF00"/>
              </a:highlight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72" name="Google Shape;72;p16"/>
          <p:cNvSpPr/>
          <p:nvPr/>
        </p:nvSpPr>
        <p:spPr>
          <a:xfrm>
            <a:off x="112974" y="1164470"/>
            <a:ext cx="3866100" cy="2993100"/>
          </a:xfrm>
          <a:prstGeom prst="rect">
            <a:avLst/>
          </a:prstGeom>
          <a:solidFill>
            <a:srgbClr val="D8E6FC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b="1" i="0" lang="en" sz="1900" u="sng" cap="none" strike="noStrike">
                <a:solidFill>
                  <a:schemeClr val="dk1"/>
                </a:solidFill>
                <a:highlight>
                  <a:srgbClr val="FFFF00"/>
                </a:highlight>
                <a:latin typeface="Quicksand"/>
                <a:ea typeface="Quicksand"/>
                <a:cs typeface="Quicksand"/>
                <a:sym typeface="Quicksand"/>
              </a:rPr>
              <a:t>Starter</a:t>
            </a:r>
            <a:r>
              <a:rPr b="1" i="0" lang="en" sz="1600" u="sng" cap="none" strike="noStrike">
                <a:solidFill>
                  <a:schemeClr val="dk1"/>
                </a:solidFill>
                <a:highlight>
                  <a:srgbClr val="FFFF00"/>
                </a:highlight>
                <a:latin typeface="Quicksand"/>
                <a:ea typeface="Quicksand"/>
                <a:cs typeface="Quicksand"/>
                <a:sym typeface="Quicksand"/>
              </a:rPr>
              <a:t>: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" sz="3100" u="none" cap="none" strike="noStrik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When you hear the word depression what comes to mind?</a:t>
            </a:r>
            <a:endParaRPr b="0" i="0" sz="2100" u="none" cap="none" strike="noStrike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" sz="1600" u="none" cap="none" strike="noStrik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 </a:t>
            </a:r>
            <a:endParaRPr b="1" i="0" sz="2000" u="none" cap="none" strike="noStrike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553D"/>
              </a:buClr>
              <a:buSzPct val="100000"/>
              <a:buFont typeface="Century Gothic"/>
              <a:buNone/>
            </a:pPr>
            <a:r>
              <a:rPr b="1" lang="en" sz="5400">
                <a:solidFill>
                  <a:srgbClr val="781881"/>
                </a:solidFill>
                <a:latin typeface="Quicksand"/>
                <a:ea typeface="Quicksand"/>
                <a:cs typeface="Quicksand"/>
                <a:sym typeface="Quicksand"/>
              </a:rPr>
              <a:t>Unipolar depression</a:t>
            </a:r>
            <a:endParaRPr b="1" sz="4200">
              <a:solidFill>
                <a:srgbClr val="78188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t/>
            </a:r>
            <a:endParaRPr/>
          </a:p>
        </p:txBody>
      </p:sp>
      <p:sp>
        <p:nvSpPr>
          <p:cNvPr id="159" name="Google Shape;159;p25"/>
          <p:cNvSpPr txBox="1"/>
          <p:nvPr/>
        </p:nvSpPr>
        <p:spPr>
          <a:xfrm>
            <a:off x="1880575" y="2992650"/>
            <a:ext cx="5369100" cy="9459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b="0" i="0" lang="en" sz="2300" u="none" cap="none" strike="noStrik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Why do you think it is called unipolar depression? </a:t>
            </a:r>
            <a:endParaRPr b="0" i="0" sz="2300" u="none" cap="none" strike="noStrike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6"/>
          <p:cNvSpPr txBox="1"/>
          <p:nvPr>
            <p:ph type="title"/>
          </p:nvPr>
        </p:nvSpPr>
        <p:spPr>
          <a:xfrm>
            <a:off x="2320200" y="2150850"/>
            <a:ext cx="65121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553D"/>
              </a:buClr>
              <a:buSzPct val="100000"/>
              <a:buFont typeface="Century Gothic"/>
              <a:buNone/>
            </a:pPr>
            <a:r>
              <a:rPr b="1" lang="en" sz="5400">
                <a:solidFill>
                  <a:srgbClr val="781881"/>
                </a:solidFill>
                <a:latin typeface="Quicksand"/>
                <a:ea typeface="Quicksand"/>
                <a:cs typeface="Quicksand"/>
                <a:sym typeface="Quicksand"/>
              </a:rPr>
              <a:t>Bipolar depression</a:t>
            </a:r>
            <a:endParaRPr b="1" sz="4200">
              <a:solidFill>
                <a:srgbClr val="78188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t/>
            </a:r>
            <a:endParaRPr/>
          </a:p>
        </p:txBody>
      </p:sp>
      <p:sp>
        <p:nvSpPr>
          <p:cNvPr id="165" name="Google Shape;165;p26"/>
          <p:cNvSpPr txBox="1"/>
          <p:nvPr/>
        </p:nvSpPr>
        <p:spPr>
          <a:xfrm>
            <a:off x="2168775" y="2992650"/>
            <a:ext cx="5163000" cy="9459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b="0" i="0" lang="en" sz="2300" u="none" cap="none" strike="noStrik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Why do you think it is called bipolar depression? </a:t>
            </a:r>
            <a:endParaRPr b="0" i="0" sz="2300" u="none" cap="none" strike="noStrike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7"/>
          <p:cNvSpPr txBox="1"/>
          <p:nvPr>
            <p:ph type="title"/>
          </p:nvPr>
        </p:nvSpPr>
        <p:spPr>
          <a:xfrm>
            <a:off x="233775" y="333769"/>
            <a:ext cx="6390600" cy="4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96428"/>
              <a:buFont typeface="Century Gothic"/>
              <a:buNone/>
            </a:pPr>
            <a:r>
              <a:rPr lang="en">
                <a:solidFill>
                  <a:srgbClr val="781881"/>
                </a:solidFill>
                <a:latin typeface="Quicksand"/>
                <a:ea typeface="Quicksand"/>
                <a:cs typeface="Quicksand"/>
                <a:sym typeface="Quicksand"/>
              </a:rPr>
              <a:t>Answer an exam question</a:t>
            </a:r>
            <a:endParaRPr>
              <a:solidFill>
                <a:srgbClr val="78188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71" name="Google Shape;171;p27"/>
          <p:cNvSpPr txBox="1"/>
          <p:nvPr/>
        </p:nvSpPr>
        <p:spPr>
          <a:xfrm>
            <a:off x="233768" y="1007590"/>
            <a:ext cx="4512300" cy="6540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b="0" i="0" lang="en" sz="1900" u="none" cap="none" strike="noStrik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In groups you are going to answer an exam question</a:t>
            </a:r>
            <a:endParaRPr b="1" i="0" sz="1900" u="sng" cap="none" strike="noStrike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72" name="Google Shape;172;p27"/>
          <p:cNvSpPr/>
          <p:nvPr/>
        </p:nvSpPr>
        <p:spPr>
          <a:xfrm>
            <a:off x="233776" y="1738926"/>
            <a:ext cx="4338300" cy="1946400"/>
          </a:xfrm>
          <a:prstGeom prst="wedgeRectCallout">
            <a:avLst>
              <a:gd fmla="val -20833" name="adj1"/>
              <a:gd fmla="val 62500" name="adj2"/>
            </a:avLst>
          </a:prstGeom>
          <a:solidFill>
            <a:srgbClr val="D9D2E9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" sz="1600" u="none" cap="none" strike="noStrike">
                <a:solidFill>
                  <a:schemeClr val="dk1"/>
                </a:solidFill>
                <a:latin typeface="Quicksand SemiBold"/>
                <a:ea typeface="Quicksand SemiBold"/>
                <a:cs typeface="Quicksand SemiBold"/>
                <a:sym typeface="Quicksand SemiBold"/>
              </a:rPr>
              <a:t>Item A: </a:t>
            </a:r>
            <a:endParaRPr b="0" i="0" sz="1300" u="none" cap="none" strike="noStrike">
              <a:solidFill>
                <a:schemeClr val="dk1"/>
              </a:solidFill>
              <a:latin typeface="Quicksand SemiBold"/>
              <a:ea typeface="Quicksand SemiBold"/>
              <a:cs typeface="Quicksand SemiBold"/>
              <a:sym typeface="Quicksand SemiBold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Quicksand SemiBold"/>
              <a:ea typeface="Quicksand SemiBold"/>
              <a:cs typeface="Quicksand SemiBold"/>
              <a:sym typeface="Quicksand SemiBold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Quicksand SemiBold"/>
              <a:ea typeface="Quicksand SemiBold"/>
              <a:cs typeface="Quicksand SemiBold"/>
              <a:sym typeface="Quicksand SemiBold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" sz="1600" u="none" cap="none" strike="noStrike">
                <a:solidFill>
                  <a:schemeClr val="dk1"/>
                </a:solidFill>
                <a:latin typeface="Quicksand SemiBold"/>
                <a:ea typeface="Quicksand SemiBold"/>
                <a:cs typeface="Quicksand SemiBold"/>
                <a:sym typeface="Quicksand SemiBold"/>
              </a:rPr>
              <a:t>Jane cries a lot and often can’t be bothered to get out of bed as she sleeps so much. She thinks she is a bad person and doesn’t see her friends anymore. </a:t>
            </a:r>
            <a:endParaRPr b="0" i="0" sz="1300" u="none" cap="none" strike="noStrike">
              <a:solidFill>
                <a:schemeClr val="dk1"/>
              </a:solidFill>
              <a:latin typeface="Quicksand SemiBold"/>
              <a:ea typeface="Quicksand SemiBold"/>
              <a:cs typeface="Quicksand SemiBold"/>
              <a:sym typeface="Quicksand SemiBold"/>
            </a:endParaRPr>
          </a:p>
        </p:txBody>
      </p:sp>
      <p:sp>
        <p:nvSpPr>
          <p:cNvPr id="173" name="Google Shape;173;p27"/>
          <p:cNvSpPr/>
          <p:nvPr/>
        </p:nvSpPr>
        <p:spPr>
          <a:xfrm>
            <a:off x="5866427" y="1533774"/>
            <a:ext cx="2904300" cy="17037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rgbClr val="D9D2E9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n" sz="17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Explain what is the difference between sadness and unipolar depression? Refer to Item A in your answer  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n" sz="17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(4 marks)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27"/>
          <p:cNvSpPr/>
          <p:nvPr/>
        </p:nvSpPr>
        <p:spPr>
          <a:xfrm>
            <a:off x="2158993" y="3890025"/>
            <a:ext cx="3572100" cy="941700"/>
          </a:xfrm>
          <a:prstGeom prst="roundRect">
            <a:avLst>
              <a:gd fmla="val 16667" name="adj"/>
            </a:avLst>
          </a:prstGeom>
          <a:solidFill>
            <a:srgbClr val="FFF2CC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" sz="1500" u="none" cap="none" strike="noStrike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Remember command words : Explain (Set out purposes or reasons)</a:t>
            </a:r>
            <a:endParaRPr b="0" i="0" sz="1500" u="none" cap="none" strike="noStrike">
              <a:solidFill>
                <a:schemeClr val="dk1"/>
              </a:solidFill>
              <a:latin typeface="Quicksand Medium"/>
              <a:ea typeface="Quicksand Medium"/>
              <a:cs typeface="Quicksand Medium"/>
              <a:sym typeface="Quicksand Medium"/>
            </a:endParaRPr>
          </a:p>
        </p:txBody>
      </p:sp>
      <p:sp>
        <p:nvSpPr>
          <p:cNvPr id="175" name="Google Shape;175;p27"/>
          <p:cNvSpPr/>
          <p:nvPr/>
        </p:nvSpPr>
        <p:spPr>
          <a:xfrm>
            <a:off x="5866423" y="3482724"/>
            <a:ext cx="2194200" cy="1348800"/>
          </a:xfrm>
          <a:prstGeom prst="foldedCorner">
            <a:avLst>
              <a:gd fmla="val 16667" name="adj"/>
            </a:avLst>
          </a:prstGeom>
          <a:solidFill>
            <a:srgbClr val="FFF2CC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n" sz="1700" u="none" cap="none" strike="noStrike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Remember to refer to the item in your answer </a:t>
            </a:r>
            <a:endParaRPr b="0" i="0" sz="1400" u="none" cap="none" strike="noStrike">
              <a:solidFill>
                <a:schemeClr val="dk1"/>
              </a:solidFill>
              <a:latin typeface="Quicksand Medium"/>
              <a:ea typeface="Quicksand Medium"/>
              <a:cs typeface="Quicksand Medium"/>
              <a:sym typeface="Quicksand Medium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8"/>
          <p:cNvSpPr txBox="1"/>
          <p:nvPr>
            <p:ph type="title"/>
          </p:nvPr>
        </p:nvSpPr>
        <p:spPr>
          <a:xfrm>
            <a:off x="1017817" y="1826968"/>
            <a:ext cx="3286800" cy="15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entury Gothic"/>
              <a:buNone/>
            </a:pPr>
            <a:r>
              <a:rPr lang="en">
                <a:solidFill>
                  <a:schemeClr val="lt1"/>
                </a:solidFill>
              </a:rPr>
              <a:t>Homework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" sz="3400">
                <a:solidFill>
                  <a:srgbClr val="781881"/>
                </a:solidFill>
                <a:latin typeface="Quicksand"/>
                <a:ea typeface="Quicksand"/>
                <a:cs typeface="Quicksand"/>
                <a:sym typeface="Quicksand"/>
              </a:rPr>
              <a:t>Homework</a:t>
            </a:r>
            <a:endParaRPr sz="3400">
              <a:solidFill>
                <a:srgbClr val="78188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81" name="Google Shape;181;p28"/>
          <p:cNvSpPr txBox="1"/>
          <p:nvPr>
            <p:ph idx="1" type="body"/>
          </p:nvPr>
        </p:nvSpPr>
        <p:spPr>
          <a:xfrm>
            <a:off x="4617000" y="1714500"/>
            <a:ext cx="3660300" cy="27795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2265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Using what you have learnt today, in your revision booklet make a revision card on Sadness, Unipolar &amp; Bipolar depression and the symptoms</a:t>
            </a:r>
            <a:endParaRPr sz="2265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95000"/>
              </a:lnSpc>
              <a:spcBef>
                <a:spcPts val="80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sz="1665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" y="152400"/>
            <a:ext cx="7877175" cy="3848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82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" y="152400"/>
            <a:ext cx="7376926" cy="4467225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8"/>
          <p:cNvSpPr txBox="1"/>
          <p:nvPr/>
        </p:nvSpPr>
        <p:spPr>
          <a:xfrm>
            <a:off x="5219750" y="993775"/>
            <a:ext cx="3639300" cy="28881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b="0" i="0" lang="en" sz="2300" u="none" cap="none" strike="noStrike">
                <a:solidFill>
                  <a:srgbClr val="000000"/>
                </a:solidFill>
                <a:latin typeface="Quicksand SemiBold"/>
                <a:ea typeface="Quicksand SemiBold"/>
                <a:cs typeface="Quicksand SemiBold"/>
                <a:sym typeface="Quicksand SemiBold"/>
              </a:rPr>
              <a:t>We do :</a:t>
            </a:r>
            <a:endParaRPr b="0" i="0" sz="2300" u="none" cap="none" strike="noStrike">
              <a:solidFill>
                <a:srgbClr val="000000"/>
              </a:solidFill>
              <a:latin typeface="Quicksand SemiBold"/>
              <a:ea typeface="Quicksand SemiBold"/>
              <a:cs typeface="Quicksand SemiBold"/>
              <a:sym typeface="Quicksand SemiBold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t/>
            </a:r>
            <a:endParaRPr b="0" i="0" sz="2300" u="none" cap="none" strike="noStrike">
              <a:solidFill>
                <a:srgbClr val="000000"/>
              </a:solidFill>
              <a:latin typeface="Quicksand SemiBold"/>
              <a:ea typeface="Quicksand SemiBold"/>
              <a:cs typeface="Quicksand SemiBold"/>
              <a:sym typeface="Quicksand SemiBold"/>
            </a:endParaRPr>
          </a:p>
          <a:p>
            <a:pPr indent="-3746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Quicksand SemiBold"/>
              <a:buAutoNum type="arabicPeriod"/>
            </a:pPr>
            <a:r>
              <a:rPr b="0" i="0" lang="en" sz="2300" u="none" cap="none" strike="noStrike">
                <a:solidFill>
                  <a:srgbClr val="000000"/>
                </a:solidFill>
                <a:latin typeface="Quicksand SemiBold"/>
                <a:ea typeface="Quicksand SemiBold"/>
                <a:cs typeface="Quicksand SemiBold"/>
                <a:sym typeface="Quicksand SemiBold"/>
              </a:rPr>
              <a:t>Relationships</a:t>
            </a:r>
            <a:endParaRPr b="0" i="0" sz="2300" u="none" cap="none" strike="noStrike">
              <a:solidFill>
                <a:srgbClr val="000000"/>
              </a:solidFill>
              <a:latin typeface="Quicksand SemiBold"/>
              <a:ea typeface="Quicksand SemiBold"/>
              <a:cs typeface="Quicksand SemiBold"/>
              <a:sym typeface="Quicksand SemiBold"/>
            </a:endParaRPr>
          </a:p>
          <a:p>
            <a:pPr indent="-3746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Quicksand SemiBold"/>
              <a:buAutoNum type="arabicPeriod"/>
            </a:pPr>
            <a:r>
              <a:rPr b="0" i="0" lang="en" sz="2300" u="none" cap="none" strike="noStrike">
                <a:solidFill>
                  <a:srgbClr val="000000"/>
                </a:solidFill>
                <a:latin typeface="Quicksand SemiBold"/>
                <a:ea typeface="Quicksand SemiBold"/>
                <a:cs typeface="Quicksand SemiBold"/>
                <a:sym typeface="Quicksand SemiBold"/>
              </a:rPr>
              <a:t>Schizophrenia </a:t>
            </a:r>
            <a:endParaRPr b="0" i="0" sz="2300" u="none" cap="none" strike="noStrike">
              <a:solidFill>
                <a:srgbClr val="000000"/>
              </a:solidFill>
              <a:latin typeface="Quicksand SemiBold"/>
              <a:ea typeface="Quicksand SemiBold"/>
              <a:cs typeface="Quicksand SemiBold"/>
              <a:sym typeface="Quicksand SemiBold"/>
            </a:endParaRPr>
          </a:p>
          <a:p>
            <a:pPr indent="-3746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Quicksand SemiBold"/>
              <a:buAutoNum type="arabicPeriod"/>
            </a:pPr>
            <a:r>
              <a:rPr b="0" i="0" lang="en" sz="2300" u="none" cap="none" strike="noStrike">
                <a:solidFill>
                  <a:srgbClr val="000000"/>
                </a:solidFill>
                <a:latin typeface="Quicksand SemiBold"/>
                <a:ea typeface="Quicksand SemiBold"/>
                <a:cs typeface="Quicksand SemiBold"/>
                <a:sym typeface="Quicksand SemiBold"/>
              </a:rPr>
              <a:t>Forensic psychology or addiction</a:t>
            </a:r>
            <a:endParaRPr b="0" i="0" sz="2300" u="none" cap="none" strike="noStrike">
              <a:solidFill>
                <a:srgbClr val="000000"/>
              </a:solidFill>
              <a:latin typeface="Quicksand SemiBold"/>
              <a:ea typeface="Quicksand SemiBold"/>
              <a:cs typeface="Quicksand SemiBold"/>
              <a:sym typeface="Quicksand SemiBol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9"/>
          <p:cNvSpPr txBox="1"/>
          <p:nvPr>
            <p:ph type="title"/>
          </p:nvPr>
        </p:nvSpPr>
        <p:spPr>
          <a:xfrm>
            <a:off x="233775" y="333769"/>
            <a:ext cx="6390600" cy="4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96428"/>
              <a:buFont typeface="Century Gothic"/>
              <a:buNone/>
            </a:pPr>
            <a:r>
              <a:rPr lang="en">
                <a:solidFill>
                  <a:srgbClr val="781881"/>
                </a:solidFill>
                <a:latin typeface="Quicksand"/>
                <a:ea typeface="Quicksand"/>
                <a:cs typeface="Quicksand"/>
                <a:sym typeface="Quicksand"/>
              </a:rPr>
              <a:t>Key words</a:t>
            </a:r>
            <a:endParaRPr>
              <a:solidFill>
                <a:srgbClr val="78188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89" name="Google Shape;89;p19"/>
          <p:cNvSpPr/>
          <p:nvPr/>
        </p:nvSpPr>
        <p:spPr>
          <a:xfrm>
            <a:off x="4588825" y="2405460"/>
            <a:ext cx="1805100" cy="630900"/>
          </a:xfrm>
          <a:prstGeom prst="roundRect">
            <a:avLst>
              <a:gd fmla="val 16667" name="adj"/>
            </a:avLst>
          </a:prstGeom>
          <a:solidFill>
            <a:srgbClr val="CFE2F3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n" sz="1700" u="none" cap="none" strike="noStrik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Negative </a:t>
            </a:r>
            <a:r>
              <a:rPr b="0" i="0" lang="en" sz="17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thoughts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9"/>
          <p:cNvSpPr/>
          <p:nvPr/>
        </p:nvSpPr>
        <p:spPr>
          <a:xfrm>
            <a:off x="4588816" y="3231314"/>
            <a:ext cx="1805100" cy="515400"/>
          </a:xfrm>
          <a:prstGeom prst="roundRect">
            <a:avLst>
              <a:gd fmla="val 16667" name="adj"/>
            </a:avLst>
          </a:prstGeom>
          <a:solidFill>
            <a:srgbClr val="CFE2F3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Appetite levels </a:t>
            </a:r>
            <a:endParaRPr b="0" i="0" sz="1500" u="none" cap="none" strike="noStrike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91" name="Google Shape;91;p19"/>
          <p:cNvSpPr/>
          <p:nvPr/>
        </p:nvSpPr>
        <p:spPr>
          <a:xfrm>
            <a:off x="4588816" y="1746080"/>
            <a:ext cx="1805100" cy="515400"/>
          </a:xfrm>
          <a:prstGeom prst="roundRect">
            <a:avLst>
              <a:gd fmla="val 16667" name="adj"/>
            </a:avLst>
          </a:prstGeom>
          <a:solidFill>
            <a:srgbClr val="CFE2F3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b="0" i="0" lang="en" sz="1900" u="none" cap="none" strike="noStrik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Depression</a:t>
            </a:r>
            <a:endParaRPr b="0" i="0" sz="1600" u="none" cap="none" strike="noStrike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92" name="Google Shape;92;p19"/>
          <p:cNvSpPr/>
          <p:nvPr/>
        </p:nvSpPr>
        <p:spPr>
          <a:xfrm>
            <a:off x="6663027" y="2520857"/>
            <a:ext cx="1805100" cy="515400"/>
          </a:xfrm>
          <a:prstGeom prst="roundRect">
            <a:avLst>
              <a:gd fmla="val 16667" name="adj"/>
            </a:avLst>
          </a:prstGeom>
          <a:solidFill>
            <a:srgbClr val="CFE2F3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Suicidal thoughts</a:t>
            </a:r>
            <a:endParaRPr b="0" i="0" sz="1500" u="none" cap="none" strike="noStrike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93" name="Google Shape;93;p19"/>
          <p:cNvSpPr/>
          <p:nvPr/>
        </p:nvSpPr>
        <p:spPr>
          <a:xfrm>
            <a:off x="2579084" y="4060919"/>
            <a:ext cx="1805100" cy="515400"/>
          </a:xfrm>
          <a:prstGeom prst="roundRect">
            <a:avLst>
              <a:gd fmla="val 16667" name="adj"/>
            </a:avLst>
          </a:prstGeom>
          <a:solidFill>
            <a:srgbClr val="CFE2F3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0" i="0" lang="en" sz="2100" u="none" cap="none" strike="noStrik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Cognitive</a:t>
            </a:r>
            <a:endParaRPr b="0" i="0" sz="1800" u="none" cap="none" strike="noStrike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94" name="Google Shape;94;p19"/>
          <p:cNvSpPr/>
          <p:nvPr/>
        </p:nvSpPr>
        <p:spPr>
          <a:xfrm>
            <a:off x="2514604" y="2513703"/>
            <a:ext cx="1805100" cy="515400"/>
          </a:xfrm>
          <a:prstGeom prst="roundRect">
            <a:avLst>
              <a:gd fmla="val 16667" name="adj"/>
            </a:avLst>
          </a:prstGeom>
          <a:solidFill>
            <a:srgbClr val="CFE2F3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Low mood</a:t>
            </a:r>
            <a:endParaRPr b="0" i="0" sz="1700" u="none" cap="none" strike="noStrike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95" name="Google Shape;95;p19"/>
          <p:cNvSpPr/>
          <p:nvPr/>
        </p:nvSpPr>
        <p:spPr>
          <a:xfrm>
            <a:off x="2514604" y="1748488"/>
            <a:ext cx="1805100" cy="515400"/>
          </a:xfrm>
          <a:prstGeom prst="roundRect">
            <a:avLst>
              <a:gd fmla="val 16667" name="adj"/>
            </a:avLst>
          </a:prstGeom>
          <a:solidFill>
            <a:srgbClr val="CFE2F3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Sadness</a:t>
            </a:r>
            <a:endParaRPr b="0" i="0" sz="1700" u="none" cap="none" strike="noStrike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96" name="Google Shape;96;p19"/>
          <p:cNvSpPr/>
          <p:nvPr/>
        </p:nvSpPr>
        <p:spPr>
          <a:xfrm>
            <a:off x="2579084" y="3231314"/>
            <a:ext cx="1805100" cy="515400"/>
          </a:xfrm>
          <a:prstGeom prst="roundRect">
            <a:avLst>
              <a:gd fmla="val 16667" name="adj"/>
            </a:avLst>
          </a:prstGeom>
          <a:solidFill>
            <a:srgbClr val="CFE2F3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Lack of energy</a:t>
            </a:r>
            <a:endParaRPr b="0" i="0" sz="1500" u="none" cap="none" strike="noStrike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97" name="Google Shape;97;p19"/>
          <p:cNvSpPr/>
          <p:nvPr/>
        </p:nvSpPr>
        <p:spPr>
          <a:xfrm>
            <a:off x="440400" y="1665323"/>
            <a:ext cx="1805100" cy="605700"/>
          </a:xfrm>
          <a:prstGeom prst="roundRect">
            <a:avLst>
              <a:gd fmla="val 16667" name="adj"/>
            </a:avLst>
          </a:prstGeom>
          <a:solidFill>
            <a:srgbClr val="CFE2F3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n" sz="17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Unipolar depression 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8" name="Google Shape;98;p19"/>
          <p:cNvSpPr/>
          <p:nvPr/>
        </p:nvSpPr>
        <p:spPr>
          <a:xfrm>
            <a:off x="6663028" y="1755707"/>
            <a:ext cx="1805100" cy="515400"/>
          </a:xfrm>
          <a:prstGeom prst="roundRect">
            <a:avLst>
              <a:gd fmla="val 16667" name="adj"/>
            </a:avLst>
          </a:prstGeom>
          <a:solidFill>
            <a:srgbClr val="CFE2F3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b="0" i="0" lang="en" sz="1900" u="none" cap="none" strike="noStrik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Sleep pattern</a:t>
            </a:r>
            <a:endParaRPr b="0" i="0" sz="1600" u="none" cap="none" strike="noStrike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99" name="Google Shape;99;p19"/>
          <p:cNvSpPr/>
          <p:nvPr/>
        </p:nvSpPr>
        <p:spPr>
          <a:xfrm>
            <a:off x="440400" y="2493499"/>
            <a:ext cx="1805100" cy="515400"/>
          </a:xfrm>
          <a:prstGeom prst="roundRect">
            <a:avLst>
              <a:gd fmla="val 16667" name="adj"/>
            </a:avLst>
          </a:prstGeom>
          <a:solidFill>
            <a:srgbClr val="CFE2F3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Bipolar depression</a:t>
            </a:r>
            <a:endParaRPr b="0" i="0" sz="1500" u="none" cap="none" strike="noStrike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00" name="Google Shape;100;p19"/>
          <p:cNvSpPr/>
          <p:nvPr/>
        </p:nvSpPr>
        <p:spPr>
          <a:xfrm>
            <a:off x="440390" y="3231314"/>
            <a:ext cx="1805100" cy="515400"/>
          </a:xfrm>
          <a:prstGeom prst="roundRect">
            <a:avLst>
              <a:gd fmla="val 16667" name="adj"/>
            </a:avLst>
          </a:prstGeom>
          <a:solidFill>
            <a:srgbClr val="CFE2F3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Mood disorder</a:t>
            </a:r>
            <a:endParaRPr b="0" i="0" sz="1500" u="none" cap="none" strike="noStrike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01" name="Google Shape;101;p19"/>
          <p:cNvSpPr/>
          <p:nvPr/>
        </p:nvSpPr>
        <p:spPr>
          <a:xfrm>
            <a:off x="440390" y="4060919"/>
            <a:ext cx="1805100" cy="515400"/>
          </a:xfrm>
          <a:prstGeom prst="roundRect">
            <a:avLst>
              <a:gd fmla="val 16667" name="adj"/>
            </a:avLst>
          </a:prstGeom>
          <a:solidFill>
            <a:srgbClr val="CFE2F3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n" sz="1700" u="none" cap="none" strike="noStrik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Reduced concentration</a:t>
            </a:r>
            <a:endParaRPr b="0" i="0" sz="1400" u="none" cap="none" strike="noStrike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02" name="Google Shape;102;p19"/>
          <p:cNvSpPr/>
          <p:nvPr/>
        </p:nvSpPr>
        <p:spPr>
          <a:xfrm>
            <a:off x="4588816" y="4060919"/>
            <a:ext cx="1805100" cy="515400"/>
          </a:xfrm>
          <a:prstGeom prst="roundRect">
            <a:avLst>
              <a:gd fmla="val 16667" name="adj"/>
            </a:avLst>
          </a:prstGeom>
          <a:solidFill>
            <a:srgbClr val="CFE2F3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b="0" i="0" lang="en" sz="1900" u="none" cap="none" strike="noStrike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Manic episode</a:t>
            </a:r>
            <a:endParaRPr b="0" i="0" sz="1600" u="none" cap="none" strike="noStrike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03" name="Google Shape;103;p19"/>
          <p:cNvSpPr/>
          <p:nvPr/>
        </p:nvSpPr>
        <p:spPr>
          <a:xfrm>
            <a:off x="6663027" y="3223372"/>
            <a:ext cx="1805100" cy="515400"/>
          </a:xfrm>
          <a:prstGeom prst="roundRect">
            <a:avLst>
              <a:gd fmla="val 16667" name="adj"/>
            </a:avLst>
          </a:prstGeom>
          <a:solidFill>
            <a:srgbClr val="CFE2F3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" sz="2200" u="none" cap="none" strike="noStrik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Clinical </a:t>
            </a:r>
            <a:endParaRPr b="0" i="0" sz="1900" u="none" cap="none" strike="noStrike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04" name="Google Shape;104;p19"/>
          <p:cNvSpPr/>
          <p:nvPr/>
        </p:nvSpPr>
        <p:spPr>
          <a:xfrm>
            <a:off x="6663026" y="4060919"/>
            <a:ext cx="1805100" cy="515400"/>
          </a:xfrm>
          <a:prstGeom prst="roundRect">
            <a:avLst>
              <a:gd fmla="val 16667" name="adj"/>
            </a:avLst>
          </a:prstGeom>
          <a:solidFill>
            <a:srgbClr val="CFE2F3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b="0" i="0" lang="en" sz="1900" u="none" cap="none" strike="noStrik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Symptoms</a:t>
            </a:r>
            <a:endParaRPr b="0" i="0" sz="1600" u="none" cap="none" strike="noStrike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97297"/>
              <a:buFont typeface="Century Gothic"/>
              <a:buNone/>
            </a:pPr>
            <a:r>
              <a:rPr lang="en" sz="3700">
                <a:solidFill>
                  <a:srgbClr val="781881"/>
                </a:solidFill>
                <a:latin typeface="Quicksand SemiBold"/>
                <a:ea typeface="Quicksand SemiBold"/>
                <a:cs typeface="Quicksand SemiBold"/>
                <a:sym typeface="Quicksand SemiBold"/>
              </a:rPr>
              <a:t> Depression</a:t>
            </a:r>
            <a:endParaRPr sz="3700">
              <a:solidFill>
                <a:srgbClr val="781881"/>
              </a:solidFill>
              <a:latin typeface="Quicksand SemiBold"/>
              <a:ea typeface="Quicksand SemiBold"/>
              <a:cs typeface="Quicksand SemiBold"/>
              <a:sym typeface="Quicksand SemiBold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t/>
            </a:r>
            <a:endParaRPr/>
          </a:p>
        </p:txBody>
      </p:sp>
      <p:sp>
        <p:nvSpPr>
          <p:cNvPr id="110" name="Google Shape;110;p20"/>
          <p:cNvSpPr txBox="1"/>
          <p:nvPr/>
        </p:nvSpPr>
        <p:spPr>
          <a:xfrm>
            <a:off x="311700" y="1699850"/>
            <a:ext cx="3000000" cy="10575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0" i="0" lang="en" sz="2100" u="none" cap="none" strike="noStrik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Depression is a category of mood disorders </a:t>
            </a:r>
            <a:endParaRPr b="0" i="0" sz="2100" u="none" cap="none" strike="noStrike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11" name="Google Shape;111;p20"/>
          <p:cNvSpPr txBox="1"/>
          <p:nvPr/>
        </p:nvSpPr>
        <p:spPr>
          <a:xfrm>
            <a:off x="311700" y="3097825"/>
            <a:ext cx="3000000" cy="13068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0" i="0" lang="en" sz="2700" u="none" cap="none" strike="noStrik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There are two types of depression</a:t>
            </a:r>
            <a:endParaRPr b="0" i="0" sz="2600" u="none" cap="none" strike="noStrike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12" name="Google Shape;112;p20"/>
          <p:cNvSpPr txBox="1"/>
          <p:nvPr/>
        </p:nvSpPr>
        <p:spPr>
          <a:xfrm>
            <a:off x="3455350" y="1699850"/>
            <a:ext cx="3000000" cy="9606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" sz="2800" u="none" cap="none" strike="noStrik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Unipolar depression </a:t>
            </a:r>
            <a:endParaRPr b="0" i="0" sz="2700" u="none" cap="none" strike="noStrike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13" name="Google Shape;113;p20"/>
          <p:cNvSpPr txBox="1"/>
          <p:nvPr/>
        </p:nvSpPr>
        <p:spPr>
          <a:xfrm>
            <a:off x="3552050" y="3097825"/>
            <a:ext cx="3000000" cy="9327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0" i="0" lang="en" sz="2700" u="none" cap="none" strike="noStrik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Bipolar depression</a:t>
            </a:r>
            <a:endParaRPr b="0" i="0" sz="2600" u="none" cap="none" strike="noStrike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14" name="Google Shape;114;p20"/>
          <p:cNvSpPr txBox="1"/>
          <p:nvPr/>
        </p:nvSpPr>
        <p:spPr>
          <a:xfrm>
            <a:off x="6704475" y="1699850"/>
            <a:ext cx="2033100" cy="20529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0" i="0" lang="en" sz="2600" u="none" cap="none" strike="noStrik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Key word in this definition is </a:t>
            </a:r>
            <a:r>
              <a:rPr b="1" i="0" lang="en" sz="2600" u="none" cap="none" strike="noStrik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Mood</a:t>
            </a:r>
            <a:endParaRPr b="0" i="0" sz="2500" u="none" cap="none" strike="noStrike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0" i="0" lang="en" sz="2600" u="none" cap="none" strike="noStrik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WHY?</a:t>
            </a:r>
            <a:endParaRPr b="0" i="0" sz="2500" u="none" cap="none" strike="noStrike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1"/>
          <p:cNvSpPr txBox="1"/>
          <p:nvPr>
            <p:ph type="title"/>
          </p:nvPr>
        </p:nvSpPr>
        <p:spPr>
          <a:xfrm>
            <a:off x="233775" y="333769"/>
            <a:ext cx="6390600" cy="4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96428"/>
              <a:buFont typeface="Century Gothic"/>
              <a:buNone/>
            </a:pPr>
            <a:r>
              <a:rPr lang="en">
                <a:solidFill>
                  <a:srgbClr val="781881"/>
                </a:solidFill>
                <a:latin typeface="Quicksand"/>
                <a:ea typeface="Quicksand"/>
                <a:cs typeface="Quicksand"/>
                <a:sym typeface="Quicksand"/>
              </a:rPr>
              <a:t>Task One – Group Activity</a:t>
            </a:r>
            <a:endParaRPr>
              <a:solidFill>
                <a:srgbClr val="78188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20" name="Google Shape;120;p21"/>
          <p:cNvSpPr txBox="1"/>
          <p:nvPr/>
        </p:nvSpPr>
        <p:spPr>
          <a:xfrm>
            <a:off x="233765" y="1227956"/>
            <a:ext cx="4611900" cy="15315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b="0" i="0" lang="en" sz="1900" u="none" cap="none" strike="noStrike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On your tables are different symptoms people experience</a:t>
            </a:r>
            <a:endParaRPr b="0" i="0" sz="1600" u="none" cap="none" strike="noStrike">
              <a:solidFill>
                <a:srgbClr val="000000"/>
              </a:solidFill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chemeClr val="dk1"/>
              </a:solidFill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b="0" i="0" lang="en" sz="1900" u="none" cap="none" strike="noStrike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In groups discuss which symptoms are sadness and which are depression </a:t>
            </a:r>
            <a:endParaRPr b="0" i="0" sz="1600" u="none" cap="none" strike="noStrike">
              <a:solidFill>
                <a:srgbClr val="000000"/>
              </a:solidFill>
              <a:latin typeface="Quicksand Medium"/>
              <a:ea typeface="Quicksand Medium"/>
              <a:cs typeface="Quicksand Medium"/>
              <a:sym typeface="Quicksand Medium"/>
            </a:endParaRPr>
          </a:p>
        </p:txBody>
      </p:sp>
      <p:sp>
        <p:nvSpPr>
          <p:cNvPr id="121" name="Google Shape;121;p21"/>
          <p:cNvSpPr txBox="1"/>
          <p:nvPr/>
        </p:nvSpPr>
        <p:spPr>
          <a:xfrm>
            <a:off x="233765" y="3224028"/>
            <a:ext cx="4611900" cy="13776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n" sz="1700" u="none" cap="none" strike="noStrike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Stretch and challenge </a:t>
            </a:r>
            <a:endParaRPr b="0" i="0" sz="1400" u="none" cap="none" strike="noStrike">
              <a:solidFill>
                <a:srgbClr val="000000"/>
              </a:solidFill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chemeClr val="dk1"/>
              </a:solidFill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n" sz="1700" u="none" cap="none" strike="noStrike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Explain why a person suffering from any of the symptoms that are linked to sadness may assume they have depression</a:t>
            </a:r>
            <a:r>
              <a:rPr b="0" i="0" lang="en" sz="17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21"/>
          <p:cNvSpPr/>
          <p:nvPr/>
        </p:nvSpPr>
        <p:spPr>
          <a:xfrm>
            <a:off x="7453032" y="3963521"/>
            <a:ext cx="1401900" cy="971100"/>
          </a:xfrm>
          <a:prstGeom prst="foldedCorner">
            <a:avLst>
              <a:gd fmla="val 16667" name="adj"/>
            </a:avLst>
          </a:prstGeom>
          <a:solidFill>
            <a:srgbClr val="D9EAD3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" sz="2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5-8 MINS</a:t>
            </a:r>
            <a:endParaRPr b="0" i="0" sz="1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2"/>
          <p:cNvSpPr txBox="1"/>
          <p:nvPr/>
        </p:nvSpPr>
        <p:spPr>
          <a:xfrm>
            <a:off x="531050" y="414475"/>
            <a:ext cx="1506600" cy="13392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47368"/>
              </a:lnSpc>
              <a:spcBef>
                <a:spcPts val="0"/>
              </a:spcBef>
              <a:spcAft>
                <a:spcPts val="240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b="1" i="0" lang="en" sz="1900" u="none" cap="none" strike="noStrik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Continuous low mood or sadness</a:t>
            </a:r>
            <a:endParaRPr b="1" i="0" sz="1900" u="none" cap="none" strike="noStrike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28" name="Google Shape;128;p22"/>
          <p:cNvSpPr txBox="1"/>
          <p:nvPr/>
        </p:nvSpPr>
        <p:spPr>
          <a:xfrm>
            <a:off x="531050" y="1852100"/>
            <a:ext cx="2193300" cy="14607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47368"/>
              </a:lnSpc>
              <a:spcBef>
                <a:spcPts val="0"/>
              </a:spcBef>
              <a:spcAft>
                <a:spcPts val="240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1" i="0" lang="en" sz="2100" u="none" cap="none" strike="noStrik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Feeling hopeless and helpless</a:t>
            </a:r>
            <a:endParaRPr b="0" i="0" sz="1100" u="none" cap="none" strike="noStrike">
              <a:solidFill>
                <a:schemeClr val="dk1"/>
              </a:solidFill>
              <a:highlight>
                <a:srgbClr val="F0F4F5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22"/>
          <p:cNvSpPr txBox="1"/>
          <p:nvPr/>
        </p:nvSpPr>
        <p:spPr>
          <a:xfrm>
            <a:off x="531050" y="3406350"/>
            <a:ext cx="2033400" cy="9462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47368"/>
              </a:lnSpc>
              <a:spcBef>
                <a:spcPts val="0"/>
              </a:spcBef>
              <a:spcAft>
                <a:spcPts val="240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Having low self-esteem</a:t>
            </a:r>
            <a:endParaRPr b="1" i="0" sz="2000" u="none" cap="none" strike="noStrike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30" name="Google Shape;130;p22"/>
          <p:cNvSpPr txBox="1"/>
          <p:nvPr/>
        </p:nvSpPr>
        <p:spPr>
          <a:xfrm>
            <a:off x="2486775" y="414475"/>
            <a:ext cx="2024700" cy="4770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47368"/>
              </a:lnSpc>
              <a:spcBef>
                <a:spcPts val="0"/>
              </a:spcBef>
              <a:spcAft>
                <a:spcPts val="240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b="1" i="0" lang="en" sz="1900" u="none" cap="none" strike="noStrik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Feeling tearful</a:t>
            </a:r>
            <a:endParaRPr b="1" i="0" sz="1900" u="none" cap="none" strike="noStrike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31" name="Google Shape;131;p22"/>
          <p:cNvSpPr txBox="1"/>
          <p:nvPr/>
        </p:nvSpPr>
        <p:spPr>
          <a:xfrm>
            <a:off x="2564475" y="969775"/>
            <a:ext cx="2594700" cy="4770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47368"/>
              </a:lnSpc>
              <a:spcBef>
                <a:spcPts val="0"/>
              </a:spcBef>
              <a:spcAft>
                <a:spcPts val="240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b="1" i="0" lang="en" sz="1900" u="none" cap="none" strike="noStrike">
                <a:solidFill>
                  <a:schemeClr val="dk1"/>
                </a:solidFill>
                <a:highlight>
                  <a:srgbClr val="D9EAD3"/>
                </a:highlight>
                <a:latin typeface="Quicksand"/>
                <a:ea typeface="Quicksand"/>
                <a:cs typeface="Quicksand"/>
                <a:sym typeface="Quicksand"/>
              </a:rPr>
              <a:t>Feeling guilt-ridden</a:t>
            </a:r>
            <a:endParaRPr b="1" i="0" sz="1900" u="none" cap="none" strike="noStrike">
              <a:solidFill>
                <a:schemeClr val="dk1"/>
              </a:solidFill>
              <a:highlight>
                <a:srgbClr val="D9EAD3"/>
              </a:highlight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32" name="Google Shape;132;p22"/>
          <p:cNvSpPr txBox="1"/>
          <p:nvPr/>
        </p:nvSpPr>
        <p:spPr>
          <a:xfrm>
            <a:off x="2993975" y="1684175"/>
            <a:ext cx="3000000" cy="7695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b="1" i="0" lang="en" sz="1900" u="none" cap="none" strike="noStrike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Feeling irritable and intolerant of others</a:t>
            </a:r>
            <a:endParaRPr b="1" i="0" sz="1900" u="none" cap="none" strike="noStrike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33" name="Google Shape;133;p22"/>
          <p:cNvSpPr txBox="1"/>
          <p:nvPr/>
        </p:nvSpPr>
        <p:spPr>
          <a:xfrm>
            <a:off x="3072000" y="2571750"/>
            <a:ext cx="3000000" cy="7695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b="1" i="0" lang="en" sz="1900" u="none" cap="none" strike="noStrike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Having no motivation or interest in things</a:t>
            </a:r>
            <a:endParaRPr b="1" i="0" sz="1900" u="none" cap="none" strike="noStrike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34" name="Google Shape;134;p22"/>
          <p:cNvSpPr txBox="1"/>
          <p:nvPr/>
        </p:nvSpPr>
        <p:spPr>
          <a:xfrm>
            <a:off x="2797600" y="3459325"/>
            <a:ext cx="3000000" cy="7389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Finding it difficult to make decisions</a:t>
            </a:r>
            <a:endParaRPr b="1" i="0" sz="1800" u="none" cap="none" strike="noStrike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35" name="Google Shape;135;p22"/>
          <p:cNvSpPr txBox="1"/>
          <p:nvPr/>
        </p:nvSpPr>
        <p:spPr>
          <a:xfrm>
            <a:off x="6419650" y="1436875"/>
            <a:ext cx="2283600" cy="8700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47368"/>
              </a:lnSpc>
              <a:spcBef>
                <a:spcPts val="0"/>
              </a:spcBef>
              <a:spcAft>
                <a:spcPts val="240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Feeling </a:t>
            </a:r>
            <a:r>
              <a:rPr b="1" i="0" lang="en" sz="1800" u="none" cap="none" strike="noStrike">
                <a:solidFill>
                  <a:schemeClr val="hlink"/>
                </a:solidFill>
                <a:uFill>
                  <a:noFill/>
                </a:uFill>
                <a:latin typeface="Quicksand"/>
                <a:ea typeface="Quicksand"/>
                <a:cs typeface="Quicksand"/>
                <a:sym typeface="Quicksand"/>
                <a:hlinkClick r:id="rId3"/>
              </a:rPr>
              <a:t>anxious or worried</a:t>
            </a:r>
            <a:endParaRPr b="1" i="0" sz="1800" u="none" cap="none" strike="noStrike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36" name="Google Shape;136;p22"/>
          <p:cNvSpPr txBox="1"/>
          <p:nvPr/>
        </p:nvSpPr>
        <p:spPr>
          <a:xfrm>
            <a:off x="6419650" y="2629225"/>
            <a:ext cx="2283600" cy="5079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47368"/>
              </a:lnSpc>
              <a:spcBef>
                <a:spcPts val="0"/>
              </a:spcBef>
              <a:spcAft>
                <a:spcPts val="240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1" i="0" lang="en" sz="2100" u="none" cap="none" strike="noStrik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Lack of energy</a:t>
            </a:r>
            <a:endParaRPr b="1" i="0" sz="2100" u="none" cap="none" strike="noStrike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37" name="Google Shape;137;p22"/>
          <p:cNvSpPr txBox="1"/>
          <p:nvPr/>
        </p:nvSpPr>
        <p:spPr>
          <a:xfrm>
            <a:off x="6072000" y="3459325"/>
            <a:ext cx="2193300" cy="5079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1" i="0" lang="en" sz="2100" u="none" cap="none" strike="noStrik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Low sex drive</a:t>
            </a:r>
            <a:endParaRPr b="1" i="0" sz="2100" u="none" cap="none" strike="noStrike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38" name="Google Shape;138;p22"/>
          <p:cNvSpPr txBox="1"/>
          <p:nvPr/>
        </p:nvSpPr>
        <p:spPr>
          <a:xfrm>
            <a:off x="5362025" y="414475"/>
            <a:ext cx="1351200" cy="7695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b="1" i="0" lang="en" sz="1900" u="none" cap="none" strike="noStrik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Disturbed sleep</a:t>
            </a:r>
            <a:endParaRPr b="1" i="0" sz="1900" u="none" cap="none" strike="noStrike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39" name="Google Shape;139;p22"/>
          <p:cNvSpPr txBox="1"/>
          <p:nvPr/>
        </p:nvSpPr>
        <p:spPr>
          <a:xfrm>
            <a:off x="7096950" y="285050"/>
            <a:ext cx="1735500" cy="11517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These are all linked to depression and sadness</a:t>
            </a:r>
            <a:endParaRPr b="1" i="0" sz="1400" u="none" cap="none" strike="noStrike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entury Gothic"/>
              <a:buNone/>
            </a:pPr>
            <a:r>
              <a:rPr lang="en" sz="3200">
                <a:solidFill>
                  <a:srgbClr val="781881"/>
                </a:solidFill>
                <a:latin typeface="Quicksand SemiBold"/>
                <a:ea typeface="Quicksand SemiBold"/>
                <a:cs typeface="Quicksand SemiBold"/>
                <a:sym typeface="Quicksand SemiBold"/>
              </a:rPr>
              <a:t>Sadness vs Depression</a:t>
            </a:r>
            <a:endParaRPr sz="3700">
              <a:solidFill>
                <a:srgbClr val="781881"/>
              </a:solidFill>
              <a:latin typeface="Quicksand SemiBold"/>
              <a:ea typeface="Quicksand SemiBold"/>
              <a:cs typeface="Quicksand SemiBold"/>
              <a:sym typeface="Quicksand SemiBold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t/>
            </a:r>
            <a:endParaRPr/>
          </a:p>
        </p:txBody>
      </p:sp>
      <p:sp>
        <p:nvSpPr>
          <p:cNvPr id="145" name="Google Shape;145;p23"/>
          <p:cNvSpPr txBox="1"/>
          <p:nvPr/>
        </p:nvSpPr>
        <p:spPr>
          <a:xfrm>
            <a:off x="381000" y="1699850"/>
            <a:ext cx="3492600" cy="28167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b="0" i="0" lang="en" sz="1900" u="none" cap="none" strike="noStrike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Sadness is a normal emotional reaction to certain situations or events</a:t>
            </a:r>
            <a:endParaRPr b="0" i="0" sz="1900" u="none" cap="none" strike="noStrike">
              <a:solidFill>
                <a:schemeClr val="dk1"/>
              </a:solidFill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chemeClr val="dk1"/>
              </a:solidFill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b="0" i="0" lang="en" sz="1900" u="none" cap="none" strike="noStrike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Sadness may seem like it goes on for a long time however it is not  a continuous feeling  that lasts for weeks or months.</a:t>
            </a:r>
            <a:endParaRPr b="0" i="0" sz="1900" u="none" cap="none" strike="noStrike">
              <a:solidFill>
                <a:schemeClr val="dk1"/>
              </a:solidFill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46" name="Google Shape;146;p23"/>
          <p:cNvSpPr txBox="1"/>
          <p:nvPr/>
        </p:nvSpPr>
        <p:spPr>
          <a:xfrm>
            <a:off x="4572000" y="1699850"/>
            <a:ext cx="3580500" cy="33432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b="0" i="0" lang="en" sz="1900" u="none" cap="none" strike="noStrike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However, depression occurs without any obvious trigger, affecting every part of our daily lives</a:t>
            </a:r>
            <a:endParaRPr b="0" i="0" sz="1900" u="none" cap="none" strike="noStrike">
              <a:solidFill>
                <a:schemeClr val="dk1"/>
              </a:solidFill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chemeClr val="dk1"/>
              </a:solidFill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b="0" i="0" lang="en" sz="1900" u="none" cap="none" strike="noStrike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Depression is often linked with the main symptoms of sadness or general low mood which makes it difficult for people to distinguish the difference between them</a:t>
            </a:r>
            <a:endParaRPr b="0" i="0" sz="1900" u="none" cap="none" strike="noStrike">
              <a:solidFill>
                <a:schemeClr val="dk1"/>
              </a:solidFill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4"/>
          <p:cNvSpPr txBox="1"/>
          <p:nvPr>
            <p:ph type="title"/>
          </p:nvPr>
        </p:nvSpPr>
        <p:spPr>
          <a:xfrm>
            <a:off x="233775" y="333769"/>
            <a:ext cx="6390600" cy="4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96428"/>
              <a:buFont typeface="Century Gothic"/>
              <a:buNone/>
            </a:pPr>
            <a:r>
              <a:rPr lang="en">
                <a:solidFill>
                  <a:srgbClr val="781881"/>
                </a:solidFill>
                <a:latin typeface="Quicksand"/>
                <a:ea typeface="Quicksand"/>
                <a:cs typeface="Quicksand"/>
                <a:sym typeface="Quicksand"/>
              </a:rPr>
              <a:t>Task Two </a:t>
            </a:r>
            <a:endParaRPr>
              <a:solidFill>
                <a:srgbClr val="78188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52" name="Google Shape;152;p24"/>
          <p:cNvSpPr txBox="1"/>
          <p:nvPr/>
        </p:nvSpPr>
        <p:spPr>
          <a:xfrm>
            <a:off x="383918" y="1434802"/>
            <a:ext cx="4800600" cy="30246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0" i="0" lang="en" sz="2100" u="none" cap="none" strike="noStrike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1. In your books write down 3-5 events that could lead to sadness</a:t>
            </a:r>
            <a:endParaRPr b="0" i="0" sz="2100" u="none" cap="none" strike="noStrike">
              <a:solidFill>
                <a:schemeClr val="dk1"/>
              </a:solidFill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0" i="0" lang="en" sz="2100" u="none" cap="none" strike="noStrike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2. Discuss on your tables why the events you chose can lead to sadness </a:t>
            </a:r>
            <a:endParaRPr b="0" i="0" sz="2100" u="none" cap="none" strike="noStrike">
              <a:solidFill>
                <a:schemeClr val="dk1"/>
              </a:solidFill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0" i="0" lang="en" sz="2100" u="none" cap="none" strike="noStrike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3. How can these events go from sadness to depression?</a:t>
            </a:r>
            <a:endParaRPr b="0" i="0" sz="2100" u="none" cap="none" strike="noStrike">
              <a:solidFill>
                <a:schemeClr val="dk1"/>
              </a:solidFill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chemeClr val="dk1"/>
              </a:solidFill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53" name="Google Shape;153;p24"/>
          <p:cNvSpPr/>
          <p:nvPr/>
        </p:nvSpPr>
        <p:spPr>
          <a:xfrm>
            <a:off x="7473203" y="3943350"/>
            <a:ext cx="1442400" cy="978300"/>
          </a:xfrm>
          <a:prstGeom prst="foldedCorner">
            <a:avLst>
              <a:gd fmla="val 16667" name="adj"/>
            </a:avLst>
          </a:prstGeom>
          <a:solidFill>
            <a:srgbClr val="D9EAD3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b="0" i="0" lang="en" sz="19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8 mins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