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9" r:id="rId2"/>
    <p:sldId id="292" r:id="rId3"/>
    <p:sldId id="324" r:id="rId4"/>
    <p:sldId id="325" r:id="rId5"/>
    <p:sldId id="326" r:id="rId6"/>
    <p:sldId id="327" r:id="rId7"/>
    <p:sldId id="328" r:id="rId8"/>
    <p:sldId id="329" r:id="rId9"/>
    <p:sldId id="3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6.wmf"/><Relationship Id="rId1" Type="http://schemas.openxmlformats.org/officeDocument/2006/relationships/image" Target="../media/image17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20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16.wmf"/><Relationship Id="rId1" Type="http://schemas.openxmlformats.org/officeDocument/2006/relationships/image" Target="../media/image23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16.wmf"/><Relationship Id="rId1" Type="http://schemas.openxmlformats.org/officeDocument/2006/relationships/image" Target="../media/image27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image" Target="../media/image42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12" Type="http://schemas.openxmlformats.org/officeDocument/2006/relationships/image" Target="../media/image41.wmf"/><Relationship Id="rId2" Type="http://schemas.openxmlformats.org/officeDocument/2006/relationships/image" Target="../media/image16.wmf"/><Relationship Id="rId1" Type="http://schemas.openxmlformats.org/officeDocument/2006/relationships/image" Target="../media/image27.wmf"/><Relationship Id="rId6" Type="http://schemas.openxmlformats.org/officeDocument/2006/relationships/image" Target="../media/image35.wmf"/><Relationship Id="rId11" Type="http://schemas.openxmlformats.org/officeDocument/2006/relationships/image" Target="../media/image40.wmf"/><Relationship Id="rId5" Type="http://schemas.openxmlformats.org/officeDocument/2006/relationships/image" Target="../media/image34.wmf"/><Relationship Id="rId10" Type="http://schemas.openxmlformats.org/officeDocument/2006/relationships/image" Target="../media/image39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63642-6838-4EF3-B420-51D6A3ED7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E287CB-84C8-445E-8327-F7F8577E4A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BC6A8-AAD9-4E0E-B8C7-F7BBA626F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2BE6-5FEA-42F8-AA1D-BB252B1A4BB7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B19B-74EC-41E6-922F-2A58A04B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93A62-C56A-48AD-83E8-725CEF39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06E1-C6DB-49C1-BA99-F2C96B7B5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86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DB9FC-533C-4C83-B6F2-8CFB56F16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00EAE3-A8E0-448E-B9E5-1FA084B3B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30D5B8-BF6D-46A8-B42D-80B7EE9AC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2BE6-5FEA-42F8-AA1D-BB252B1A4BB7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68EAE-1D1B-4478-9FCB-87D8BF548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D8DE3-FD2E-4552-97BD-A26D20C3C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06E1-C6DB-49C1-BA99-F2C96B7B5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77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BC6F64-C5E3-45B3-81BE-33ABCEFA45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60AAC3-E2A0-428D-BE70-E788CCB25C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AE908-2E7A-4C07-9CD6-4E49FA983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2BE6-5FEA-42F8-AA1D-BB252B1A4BB7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E88CF-7913-4D08-9C9C-F2F961717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FC7F7-45A2-4E7E-9BF1-7391EE79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06E1-C6DB-49C1-BA99-F2C96B7B5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75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90F2F-35F6-4A63-9EEE-BCCDA0058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ADEAA-2515-499A-9F8F-53F13079C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49A8D-C563-4723-A585-EB99EF06E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2BE6-5FEA-42F8-AA1D-BB252B1A4BB7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3081D-7700-493A-93F6-7E0563E5E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ABFFA-A65C-4A62-AD91-97D67158E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06E1-C6DB-49C1-BA99-F2C96B7B5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42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E1B21-0322-4CA5-AA19-1ADCC5CD8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171F39-6F30-44D6-8DE3-69DB6D3AB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EB5F9-3B41-45F0-8208-9BF8F70A8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2BE6-5FEA-42F8-AA1D-BB252B1A4BB7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5440E-5ED9-4916-A9D0-D7C3AEB54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F7712-92DF-4090-BD8D-04FD92D13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06E1-C6DB-49C1-BA99-F2C96B7B5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652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A5913-09C6-408C-816D-9A91FB0C6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B5E60-60B9-4481-804C-8300E35DE0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DE618F-541A-4BB9-8066-7CC50B4D9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88B0FD-09D6-4758-A0B9-000A5205F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2BE6-5FEA-42F8-AA1D-BB252B1A4BB7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9006C5-3525-4508-87EF-29A72B23F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DD3C58-12F2-4147-A842-7D21A4E36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06E1-C6DB-49C1-BA99-F2C96B7B5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77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080DE-E4E7-4A5F-A332-584A31061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45B3FB-5F20-4B0E-8981-9B6CA6975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7EB8B-62BC-41DD-A8AA-0CAD3520A6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7827DA-9B68-497E-AE85-24B66646AC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30C921-7085-4B21-8ED9-7E74DB4DC5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0CBEC8-8EA3-4719-96F2-CC5CC4E62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2BE6-5FEA-42F8-AA1D-BB252B1A4BB7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EA9EFE-F287-4831-A59C-3D6BB77ED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924AD3-E9D5-4A93-87A6-FE5B67C2C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06E1-C6DB-49C1-BA99-F2C96B7B5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371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AC63E-EABE-429B-8C32-AAC94D6E6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E051DD-428B-4F45-9CA4-6B79F5A29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2BE6-5FEA-42F8-AA1D-BB252B1A4BB7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B144C9-FDDF-4522-9444-E01B1A83B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02C570-59D1-47CF-B4DB-5CE739F6B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06E1-C6DB-49C1-BA99-F2C96B7B5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81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C8BF18-2C8B-4036-ACF3-9FD6D1284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2BE6-5FEA-42F8-AA1D-BB252B1A4BB7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569588-D2D2-427B-B3C1-FB970D8C9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4D1A88-1F54-4416-9E86-E824AF066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06E1-C6DB-49C1-BA99-F2C96B7B5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95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32739-536D-4FC7-B013-F4102BB02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1E041-12DB-44E1-B98D-134C2E491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26452E-888C-4747-83DD-50FA8E39E8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8EAED0-2BE2-4F50-A712-CEB426CE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2BE6-5FEA-42F8-AA1D-BB252B1A4BB7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F88EDA-2B77-420C-A0F3-AE39F8DCC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E1A9FF-218A-4F95-86EB-C9C900778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06E1-C6DB-49C1-BA99-F2C96B7B5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777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8CA42-BB64-49AB-9159-D729273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238E6B-9073-4E96-AA04-D6B143201E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0E7249-B976-4DB6-9908-883CDE367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9FCDD2-9616-40FA-B66D-4954EC88A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2BE6-5FEA-42F8-AA1D-BB252B1A4BB7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FA8965-2CA1-45B6-8BCF-4BA68B8FD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BCB1D-DD2C-4E6B-B3B2-6C1F7DEA0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06E1-C6DB-49C1-BA99-F2C96B7B5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015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97386D-1375-4297-B2FF-9F2850202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1FED59-7860-4B35-9D39-9441EFFAF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C4BA0-06A6-4AE8-9381-4C034A1759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32BE6-5FEA-42F8-AA1D-BB252B1A4BB7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45122-6F3C-4933-8971-42FEEB4203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72121-67CF-4F48-91D5-EE9964B4E5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06E1-C6DB-49C1-BA99-F2C96B7B5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40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8.wmf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5" Type="http://schemas.openxmlformats.org/officeDocument/2006/relationships/image" Target="../media/image9.png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Relationship Id="rId1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9.png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4.wmf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11" Type="http://schemas.openxmlformats.org/officeDocument/2006/relationships/image" Target="../media/image2.png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9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image" Target="../media/image2.png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2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image" Target="../media/image2.png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5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30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oleObject" Target="../embeddings/oleObject31.bin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11" Type="http://schemas.openxmlformats.org/officeDocument/2006/relationships/image" Target="../media/image29.wmf"/><Relationship Id="rId5" Type="http://schemas.openxmlformats.org/officeDocument/2006/relationships/oleObject" Target="../embeddings/oleObject27.bin"/><Relationship Id="rId15" Type="http://schemas.openxmlformats.org/officeDocument/2006/relationships/image" Target="../media/image31.wmf"/><Relationship Id="rId10" Type="http://schemas.openxmlformats.org/officeDocument/2006/relationships/oleObject" Target="../embeddings/oleObject30.bin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9.bin"/><Relationship Id="rId14" Type="http://schemas.openxmlformats.org/officeDocument/2006/relationships/oleObject" Target="../embeddings/oleObject3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8.bin"/><Relationship Id="rId18" Type="http://schemas.openxmlformats.org/officeDocument/2006/relationships/image" Target="../media/image37.wmf"/><Relationship Id="rId26" Type="http://schemas.openxmlformats.org/officeDocument/2006/relationships/image" Target="../media/image41.wmf"/><Relationship Id="rId3" Type="http://schemas.openxmlformats.org/officeDocument/2006/relationships/oleObject" Target="../embeddings/oleObject33.bin"/><Relationship Id="rId21" Type="http://schemas.openxmlformats.org/officeDocument/2006/relationships/oleObject" Target="../embeddings/oleObject42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4.wmf"/><Relationship Id="rId17" Type="http://schemas.openxmlformats.org/officeDocument/2006/relationships/oleObject" Target="../embeddings/oleObject40.bin"/><Relationship Id="rId25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6.wmf"/><Relationship Id="rId20" Type="http://schemas.openxmlformats.org/officeDocument/2006/relationships/image" Target="../media/image38.wmf"/><Relationship Id="rId29" Type="http://schemas.openxmlformats.org/officeDocument/2006/relationships/image" Target="../media/image2.png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37.bin"/><Relationship Id="rId24" Type="http://schemas.openxmlformats.org/officeDocument/2006/relationships/image" Target="../media/image40.wmf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23" Type="http://schemas.openxmlformats.org/officeDocument/2006/relationships/oleObject" Target="../embeddings/oleObject43.bin"/><Relationship Id="rId28" Type="http://schemas.openxmlformats.org/officeDocument/2006/relationships/image" Target="../media/image42.wmf"/><Relationship Id="rId10" Type="http://schemas.openxmlformats.org/officeDocument/2006/relationships/image" Target="../media/image33.wmf"/><Relationship Id="rId19" Type="http://schemas.openxmlformats.org/officeDocument/2006/relationships/oleObject" Target="../embeddings/oleObject41.bin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5.wmf"/><Relationship Id="rId22" Type="http://schemas.openxmlformats.org/officeDocument/2006/relationships/image" Target="../media/image39.wmf"/><Relationship Id="rId27" Type="http://schemas.openxmlformats.org/officeDocument/2006/relationships/oleObject" Target="../embeddings/oleObject45.bin"/><Relationship Id="rId30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>
            <a:extLst>
              <a:ext uri="{FF2B5EF4-FFF2-40B4-BE49-F238E27FC236}">
                <a16:creationId xmlns:a16="http://schemas.microsoft.com/office/drawing/2014/main" id="{241DE07A-A93C-49EB-96DA-8F60F5648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59329" y="6188374"/>
            <a:ext cx="1414578" cy="412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5">
            <a:extLst>
              <a:ext uri="{FF2B5EF4-FFF2-40B4-BE49-F238E27FC236}">
                <a16:creationId xmlns:a16="http://schemas.microsoft.com/office/drawing/2014/main" id="{163BF7A5-E67B-4DD3-A6E7-AACF226809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0702" y="4419781"/>
            <a:ext cx="1580957" cy="2192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5BA1CEC2-5173-4BFB-8D51-11F0F3C59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0598" y="4813034"/>
            <a:ext cx="12011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alibri" panose="020F0502020204030204" pitchFamily="34" charset="0"/>
              </a:rPr>
              <a:t>How has Mathematics been used in GPS?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26BC404-820D-43EC-A3E0-2C23F920447C}"/>
              </a:ext>
            </a:extLst>
          </p:cNvPr>
          <p:cNvCxnSpPr/>
          <p:nvPr/>
        </p:nvCxnSpPr>
        <p:spPr bwMode="auto">
          <a:xfrm>
            <a:off x="1522206" y="568605"/>
            <a:ext cx="9145795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9E6B0EF-521F-4B29-8E9E-ACB24B113207}"/>
              </a:ext>
            </a:extLst>
          </p:cNvPr>
          <p:cNvSpPr txBox="1"/>
          <p:nvPr/>
        </p:nvSpPr>
        <p:spPr>
          <a:xfrm>
            <a:off x="1522206" y="0"/>
            <a:ext cx="9145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GB" sz="2800" b="1" dirty="0"/>
              <a:t>Trigonometric Identities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966F4CD-8B76-4E02-883A-7D81FC144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97" y="694913"/>
            <a:ext cx="12192000" cy="6163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943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74638"/>
            <a:ext cx="8534400" cy="1143000"/>
          </a:xfrm>
        </p:spPr>
        <p:txBody>
          <a:bodyPr/>
          <a:lstStyle/>
          <a:p>
            <a:pPr eaLnBrk="1" hangingPunct="1"/>
            <a:r>
              <a:rPr lang="en-GB" altLang="en-US" sz="3400">
                <a:latin typeface="Comic Sans MS" pitchFamily="66" charset="0"/>
              </a:rPr>
              <a:t>Trigonometrical Identities and Equations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600201"/>
            <a:ext cx="441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altLang="en-US" sz="1800" b="1" u="sng" dirty="0">
                <a:latin typeface="Comic Sans MS" pitchFamily="66" charset="0"/>
              </a:rPr>
              <a:t>You need to be able to use the </a:t>
            </a:r>
            <a:r>
              <a:rPr lang="en-GB" altLang="en-US" sz="1800" b="1" u="sng" dirty="0" err="1">
                <a:latin typeface="Comic Sans MS" pitchFamily="66" charset="0"/>
              </a:rPr>
              <a:t>Trigonometrical</a:t>
            </a:r>
            <a:r>
              <a:rPr lang="en-GB" altLang="en-US" sz="1800" b="1" u="sng" dirty="0">
                <a:latin typeface="Comic Sans MS" pitchFamily="66" charset="0"/>
              </a:rPr>
              <a:t> identities</a:t>
            </a:r>
            <a:endParaRPr lang="en-GB" altLang="en-US" sz="18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altLang="en-US" sz="18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altLang="en-US" sz="1600" dirty="0">
                <a:latin typeface="Comic Sans MS" pitchFamily="66" charset="0"/>
              </a:rPr>
              <a:t>You should remember the ‘SOHCAHTOA’ rule from GCSE Maths.</a:t>
            </a:r>
            <a:endParaRPr lang="en-GB" altLang="en-US" sz="1600" b="1" u="sng" dirty="0">
              <a:latin typeface="Comic Sans MS" pitchFamily="66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9282113" y="14478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O</a:t>
            </a:r>
          </a:p>
        </p:txBody>
      </p:sp>
      <p:grpSp>
        <p:nvGrpSpPr>
          <p:cNvPr id="7174" name="Group 6"/>
          <p:cNvGrpSpPr>
            <a:grpSpLocks/>
          </p:cNvGrpSpPr>
          <p:nvPr/>
        </p:nvGrpSpPr>
        <p:grpSpPr bwMode="auto">
          <a:xfrm>
            <a:off x="8915400" y="1371600"/>
            <a:ext cx="1143000" cy="838200"/>
            <a:chOff x="3888" y="1536"/>
            <a:chExt cx="1440" cy="1104"/>
          </a:xfrm>
        </p:grpSpPr>
        <p:sp>
          <p:nvSpPr>
            <p:cNvPr id="5158" name="AutoShape 7"/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9" name="Line 8"/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9067800" y="18288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T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9525000" y="18288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A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124825" y="14478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A</a:t>
            </a:r>
          </a:p>
        </p:txBody>
      </p:sp>
      <p:grpSp>
        <p:nvGrpSpPr>
          <p:cNvPr id="7180" name="Group 12"/>
          <p:cNvGrpSpPr>
            <a:grpSpLocks/>
          </p:cNvGrpSpPr>
          <p:nvPr/>
        </p:nvGrpSpPr>
        <p:grpSpPr bwMode="auto">
          <a:xfrm>
            <a:off x="7772400" y="1371600"/>
            <a:ext cx="1143000" cy="838200"/>
            <a:chOff x="3888" y="1536"/>
            <a:chExt cx="1440" cy="1104"/>
          </a:xfrm>
        </p:grpSpPr>
        <p:sp>
          <p:nvSpPr>
            <p:cNvPr id="5156" name="AutoShape 13"/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7" name="Line 14"/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7894638" y="181292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C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8382000" y="18288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H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6981825" y="14478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O</a:t>
            </a:r>
          </a:p>
        </p:txBody>
      </p:sp>
      <p:grpSp>
        <p:nvGrpSpPr>
          <p:cNvPr id="7186" name="Group 18"/>
          <p:cNvGrpSpPr>
            <a:grpSpLocks/>
          </p:cNvGrpSpPr>
          <p:nvPr/>
        </p:nvGrpSpPr>
        <p:grpSpPr bwMode="auto">
          <a:xfrm>
            <a:off x="6629400" y="1371600"/>
            <a:ext cx="1143000" cy="838200"/>
            <a:chOff x="3888" y="1536"/>
            <a:chExt cx="1440" cy="1104"/>
          </a:xfrm>
        </p:grpSpPr>
        <p:sp>
          <p:nvSpPr>
            <p:cNvPr id="5154" name="AutoShape 19"/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5" name="Line 20"/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6751638" y="1814513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S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7239000" y="18288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H</a:t>
            </a:r>
          </a:p>
        </p:txBody>
      </p:sp>
      <p:sp>
        <p:nvSpPr>
          <p:cNvPr id="7193" name="Oval 25"/>
          <p:cNvSpPr>
            <a:spLocks noChangeArrowheads="1"/>
          </p:cNvSpPr>
          <p:nvPr/>
        </p:nvSpPr>
        <p:spPr bwMode="auto">
          <a:xfrm>
            <a:off x="8839200" y="1303338"/>
            <a:ext cx="1295400" cy="1219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7194" name="Object 26"/>
          <p:cNvGraphicFramePr>
            <a:graphicFrameLocks noChangeAspect="1"/>
          </p:cNvGraphicFramePr>
          <p:nvPr/>
        </p:nvGraphicFramePr>
        <p:xfrm>
          <a:off x="7218364" y="2514600"/>
          <a:ext cx="1812925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1104900" imgH="419100" progId="Equation.DSMT4">
                  <p:embed/>
                </p:oleObj>
              </mc:Choice>
              <mc:Fallback>
                <p:oleObj name="Equation" r:id="rId4" imgW="1104900" imgH="419100" progId="Equation.DSMT4">
                  <p:embed/>
                  <p:pic>
                    <p:nvPicPr>
                      <p:cNvPr id="719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8364" y="2514600"/>
                        <a:ext cx="1812925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5" name="Object 27"/>
          <p:cNvGraphicFramePr>
            <a:graphicFrameLocks noChangeAspect="1"/>
          </p:cNvGraphicFramePr>
          <p:nvPr/>
        </p:nvGraphicFramePr>
        <p:xfrm>
          <a:off x="6400800" y="3352801"/>
          <a:ext cx="187483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1143000" imgH="203200" progId="Equation.DSMT4">
                  <p:embed/>
                </p:oleObj>
              </mc:Choice>
              <mc:Fallback>
                <p:oleObj name="Equation" r:id="rId6" imgW="1143000" imgH="203200" progId="Equation.DSMT4">
                  <p:embed/>
                  <p:pic>
                    <p:nvPicPr>
                      <p:cNvPr id="719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352801"/>
                        <a:ext cx="1874838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6" name="Object 28"/>
          <p:cNvGraphicFramePr>
            <a:graphicFrameLocks noChangeAspect="1"/>
          </p:cNvGraphicFramePr>
          <p:nvPr/>
        </p:nvGraphicFramePr>
        <p:xfrm>
          <a:off x="8458201" y="3352801"/>
          <a:ext cx="197961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1206500" imgH="203200" progId="Equation.DSMT4">
                  <p:embed/>
                </p:oleObj>
              </mc:Choice>
              <mc:Fallback>
                <p:oleObj name="Equation" r:id="rId8" imgW="1206500" imgH="203200" progId="Equation.DSMT4">
                  <p:embed/>
                  <p:pic>
                    <p:nvPicPr>
                      <p:cNvPr id="719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201" y="3352801"/>
                        <a:ext cx="1979613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7" name="Object 29"/>
          <p:cNvGraphicFramePr>
            <a:graphicFrameLocks noChangeAspect="1"/>
          </p:cNvGraphicFramePr>
          <p:nvPr/>
        </p:nvGraphicFramePr>
        <p:xfrm>
          <a:off x="7305676" y="4191001"/>
          <a:ext cx="1604963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977476" imgH="393529" progId="Equation.DSMT4">
                  <p:embed/>
                </p:oleObj>
              </mc:Choice>
              <mc:Fallback>
                <p:oleObj name="Equation" r:id="rId10" imgW="977476" imgH="393529" progId="Equation.DSMT4">
                  <p:embed/>
                  <p:pic>
                    <p:nvPicPr>
                      <p:cNvPr id="7197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5676" y="4191001"/>
                        <a:ext cx="1604963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8" name="Object 30"/>
          <p:cNvGraphicFramePr>
            <a:graphicFrameLocks noChangeAspect="1"/>
          </p:cNvGraphicFramePr>
          <p:nvPr/>
        </p:nvGraphicFramePr>
        <p:xfrm>
          <a:off x="7458075" y="5181601"/>
          <a:ext cx="1417638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863225" imgH="393529" progId="Equation.DSMT4">
                  <p:embed/>
                </p:oleObj>
              </mc:Choice>
              <mc:Fallback>
                <p:oleObj name="Equation" r:id="rId12" imgW="863225" imgH="393529" progId="Equation.DSMT4">
                  <p:embed/>
                  <p:pic>
                    <p:nvPicPr>
                      <p:cNvPr id="7198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8075" y="5181601"/>
                        <a:ext cx="1417638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9" name="Arc 31"/>
          <p:cNvSpPr>
            <a:spLocks/>
          </p:cNvSpPr>
          <p:nvPr/>
        </p:nvSpPr>
        <p:spPr bwMode="auto">
          <a:xfrm>
            <a:off x="8991600" y="4495800"/>
            <a:ext cx="304800" cy="990600"/>
          </a:xfrm>
          <a:custGeom>
            <a:avLst/>
            <a:gdLst>
              <a:gd name="T0" fmla="*/ 0 w 21600"/>
              <a:gd name="T1" fmla="*/ 0 h 43167"/>
              <a:gd name="T2" fmla="*/ 236954 w 21600"/>
              <a:gd name="T3" fmla="*/ 22732373 h 43167"/>
              <a:gd name="T4" fmla="*/ 0 w 21600"/>
              <a:gd name="T5" fmla="*/ 11374884 h 4316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6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66"/>
                  <a:pt x="12639" y="42535"/>
                  <a:pt x="1190" y="43167"/>
                </a:cubicBezTo>
              </a:path>
              <a:path w="21600" h="4316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66"/>
                  <a:pt x="12639" y="42535"/>
                  <a:pt x="1190" y="4316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9220200" y="4648201"/>
            <a:ext cx="1143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Cancel the H’s</a:t>
            </a:r>
          </a:p>
        </p:txBody>
      </p:sp>
      <p:sp>
        <p:nvSpPr>
          <p:cNvPr id="7201" name="Oval 33"/>
          <p:cNvSpPr>
            <a:spLocks noChangeArrowheads="1"/>
          </p:cNvSpPr>
          <p:nvPr/>
        </p:nvSpPr>
        <p:spPr bwMode="auto">
          <a:xfrm>
            <a:off x="7696200" y="1295400"/>
            <a:ext cx="1295400" cy="1219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2" name="Oval 34"/>
          <p:cNvSpPr>
            <a:spLocks noChangeArrowheads="1"/>
          </p:cNvSpPr>
          <p:nvPr/>
        </p:nvSpPr>
        <p:spPr bwMode="auto">
          <a:xfrm>
            <a:off x="6553200" y="1295400"/>
            <a:ext cx="1295400" cy="1219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3" name="Text Box 35"/>
          <p:cNvSpPr txBox="1">
            <a:spLocks noChangeArrowheads="1"/>
          </p:cNvSpPr>
          <p:nvPr/>
        </p:nvSpPr>
        <p:spPr bwMode="auto">
          <a:xfrm>
            <a:off x="6324600" y="3733800"/>
            <a:ext cx="403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Replacing these in the original Equation…</a:t>
            </a:r>
          </a:p>
        </p:txBody>
      </p:sp>
      <p:sp>
        <p:nvSpPr>
          <p:cNvPr id="7204" name="Rectangle 36"/>
          <p:cNvSpPr>
            <a:spLocks noChangeArrowheads="1"/>
          </p:cNvSpPr>
          <p:nvPr/>
        </p:nvSpPr>
        <p:spPr bwMode="auto">
          <a:xfrm>
            <a:off x="6934200" y="1416050"/>
            <a:ext cx="533400" cy="3810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5" name="Rectangle 37"/>
          <p:cNvSpPr>
            <a:spLocks noChangeArrowheads="1"/>
          </p:cNvSpPr>
          <p:nvPr/>
        </p:nvSpPr>
        <p:spPr bwMode="auto">
          <a:xfrm>
            <a:off x="8077200" y="1416050"/>
            <a:ext cx="533400" cy="3810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6" name="Rectangle 38"/>
          <p:cNvSpPr>
            <a:spLocks noChangeArrowheads="1"/>
          </p:cNvSpPr>
          <p:nvPr/>
        </p:nvSpPr>
        <p:spPr bwMode="auto">
          <a:xfrm>
            <a:off x="8959850" y="1828800"/>
            <a:ext cx="533400" cy="3810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7" name="Rectangle 39"/>
          <p:cNvSpPr>
            <a:spLocks noChangeArrowheads="1"/>
          </p:cNvSpPr>
          <p:nvPr/>
        </p:nvSpPr>
        <p:spPr bwMode="auto">
          <a:xfrm>
            <a:off x="7381876" y="5070475"/>
            <a:ext cx="1565275" cy="858838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D0CC73A-C090-411E-9742-95C66B52DCBF}"/>
              </a:ext>
            </a:extLst>
          </p:cNvPr>
          <p:cNvCxnSpPr/>
          <p:nvPr/>
        </p:nvCxnSpPr>
        <p:spPr bwMode="auto">
          <a:xfrm>
            <a:off x="1522206" y="572281"/>
            <a:ext cx="9145795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2" name="Picture 5">
            <a:extLst>
              <a:ext uri="{FF2B5EF4-FFF2-40B4-BE49-F238E27FC236}">
                <a16:creationId xmlns:a16="http://schemas.microsoft.com/office/drawing/2014/main" id="{03E95AE6-5F6C-4D1D-87AD-E5AC69444F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164" y="4059009"/>
            <a:ext cx="1580957" cy="2192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60AC12C8-6145-4718-A02A-40A36B782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1060" y="4475164"/>
            <a:ext cx="12011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alibri" panose="020F0502020204030204" pitchFamily="34" charset="0"/>
              </a:rPr>
              <a:t>How has Mathematics been used in GPS?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6C9D055-7BAC-465D-852C-AE6AEC7DB5AB}"/>
              </a:ext>
            </a:extLst>
          </p:cNvPr>
          <p:cNvSpPr txBox="1"/>
          <p:nvPr/>
        </p:nvSpPr>
        <p:spPr>
          <a:xfrm>
            <a:off x="1522206" y="0"/>
            <a:ext cx="91457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GB" sz="1600" dirty="0"/>
              <a:t>10.2 &amp; 10.3 TBAT find exact values for some trigonometric ratios and work with trig identities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FA3745D6-74CF-496D-AA7D-CD110055B56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662" y="6377206"/>
            <a:ext cx="1219200" cy="3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319057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7" grpId="0"/>
      <p:bldP spid="7178" grpId="0"/>
      <p:bldP spid="7179" grpId="0"/>
      <p:bldP spid="7183" grpId="0"/>
      <p:bldP spid="7184" grpId="0"/>
      <p:bldP spid="7185" grpId="0"/>
      <p:bldP spid="7189" grpId="0"/>
      <p:bldP spid="7190" grpId="0"/>
      <p:bldP spid="7193" grpId="0" animBg="1"/>
      <p:bldP spid="7193" grpId="1" animBg="1"/>
      <p:bldP spid="7199" grpId="0" animBg="1"/>
      <p:bldP spid="7200" grpId="0"/>
      <p:bldP spid="7201" grpId="0" animBg="1"/>
      <p:bldP spid="7201" grpId="1" animBg="1"/>
      <p:bldP spid="7202" grpId="0" animBg="1"/>
      <p:bldP spid="7202" grpId="1" animBg="1"/>
      <p:bldP spid="7203" grpId="0"/>
      <p:bldP spid="7204" grpId="0" animBg="1"/>
      <p:bldP spid="7204" grpId="1" animBg="1"/>
      <p:bldP spid="7205" grpId="0" animBg="1"/>
      <p:bldP spid="7205" grpId="1" animBg="1"/>
      <p:bldP spid="7206" grpId="0" animBg="1"/>
      <p:bldP spid="7206" grpId="1" animBg="1"/>
      <p:bldP spid="720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74638"/>
            <a:ext cx="8534400" cy="1143000"/>
          </a:xfrm>
        </p:spPr>
        <p:txBody>
          <a:bodyPr/>
          <a:lstStyle/>
          <a:p>
            <a:pPr eaLnBrk="1" hangingPunct="1"/>
            <a:r>
              <a:rPr lang="en-GB" altLang="en-US" sz="3400">
                <a:latin typeface="Comic Sans MS" pitchFamily="66" charset="0"/>
              </a:rPr>
              <a:t>Trigonometrical Identities and Equations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600201"/>
            <a:ext cx="441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altLang="en-US" sz="1800" b="1" u="sng">
                <a:latin typeface="Comic Sans MS" pitchFamily="66" charset="0"/>
              </a:rPr>
              <a:t>You need to be able to use the Trigonometrical identities</a:t>
            </a:r>
            <a:endParaRPr lang="en-GB" altLang="en-US" sz="180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altLang="en-US" sz="180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altLang="en-US" sz="1600">
                <a:latin typeface="Comic Sans MS" pitchFamily="66" charset="0"/>
              </a:rPr>
              <a:t>You do not need to be able to prove either of these Identities, but it is useful to see where they come from.</a:t>
            </a:r>
          </a:p>
          <a:p>
            <a:pPr marL="0" indent="0" algn="ctr">
              <a:buNone/>
            </a:pPr>
            <a:endParaRPr lang="en-GB" altLang="en-US" sz="160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altLang="en-US" sz="1600">
                <a:latin typeface="Comic Sans MS" pitchFamily="66" charset="0"/>
              </a:rPr>
              <a:t>You should remember the ‘SOHCAHTOA’ rule from GCSE Maths.</a:t>
            </a:r>
          </a:p>
          <a:p>
            <a:pPr marL="0" indent="0" algn="ctr">
              <a:buNone/>
            </a:pPr>
            <a:endParaRPr lang="en-GB" altLang="en-US" sz="160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altLang="en-US" sz="1600">
                <a:latin typeface="Comic Sans MS" pitchFamily="66" charset="0"/>
              </a:rPr>
              <a:t>You should also remember Pythagoras’ Theorem</a:t>
            </a:r>
            <a:endParaRPr lang="en-GB" altLang="en-US" sz="1600" b="1" u="sng">
              <a:latin typeface="Comic Sans MS" pitchFamily="66" charset="0"/>
            </a:endParaRPr>
          </a:p>
        </p:txBody>
      </p:sp>
      <p:grpSp>
        <p:nvGrpSpPr>
          <p:cNvPr id="9260" name="Group 44"/>
          <p:cNvGrpSpPr>
            <a:grpSpLocks/>
          </p:cNvGrpSpPr>
          <p:nvPr/>
        </p:nvGrpSpPr>
        <p:grpSpPr bwMode="auto">
          <a:xfrm>
            <a:off x="6858000" y="2667001"/>
            <a:ext cx="2667000" cy="1109663"/>
            <a:chOff x="3312" y="1056"/>
            <a:chExt cx="1680" cy="699"/>
          </a:xfrm>
        </p:grpSpPr>
        <p:grpSp>
          <p:nvGrpSpPr>
            <p:cNvPr id="6190" name="Group 42"/>
            <p:cNvGrpSpPr>
              <a:grpSpLocks/>
            </p:cNvGrpSpPr>
            <p:nvPr/>
          </p:nvGrpSpPr>
          <p:grpSpPr bwMode="auto">
            <a:xfrm>
              <a:off x="3312" y="1056"/>
              <a:ext cx="1680" cy="699"/>
              <a:chOff x="3312" y="1056"/>
              <a:chExt cx="1680" cy="699"/>
            </a:xfrm>
          </p:grpSpPr>
          <p:grpSp>
            <p:nvGrpSpPr>
              <p:cNvPr id="6192" name="Group 40"/>
              <p:cNvGrpSpPr>
                <a:grpSpLocks/>
              </p:cNvGrpSpPr>
              <p:nvPr/>
            </p:nvGrpSpPr>
            <p:grpSpPr bwMode="auto">
              <a:xfrm>
                <a:off x="3648" y="1056"/>
                <a:ext cx="1344" cy="656"/>
                <a:chOff x="3552" y="1056"/>
                <a:chExt cx="1344" cy="656"/>
              </a:xfrm>
            </p:grpSpPr>
            <p:sp>
              <p:nvSpPr>
                <p:cNvPr id="6194" name="AutoShape 38"/>
                <p:cNvSpPr>
                  <a:spLocks noChangeArrowheads="1"/>
                </p:cNvSpPr>
                <p:nvPr/>
              </p:nvSpPr>
              <p:spPr bwMode="auto">
                <a:xfrm flipH="1">
                  <a:off x="3552" y="1056"/>
                  <a:ext cx="1344" cy="656"/>
                </a:xfrm>
                <a:prstGeom prst="rtTriangl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95" name="Rectangle 39"/>
                <p:cNvSpPr>
                  <a:spLocks noChangeArrowheads="1"/>
                </p:cNvSpPr>
                <p:nvPr/>
              </p:nvSpPr>
              <p:spPr bwMode="auto">
                <a:xfrm>
                  <a:off x="4800" y="1610"/>
                  <a:ext cx="96" cy="9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6193" name="Arc 41"/>
              <p:cNvSpPr>
                <a:spLocks/>
              </p:cNvSpPr>
              <p:nvPr/>
            </p:nvSpPr>
            <p:spPr bwMode="auto">
              <a:xfrm>
                <a:off x="3312" y="1612"/>
                <a:ext cx="575" cy="143"/>
              </a:xfrm>
              <a:custGeom>
                <a:avLst/>
                <a:gdLst>
                  <a:gd name="T0" fmla="*/ 15 w 21549"/>
                  <a:gd name="T1" fmla="*/ 0 h 5352"/>
                  <a:gd name="T2" fmla="*/ 15 w 21549"/>
                  <a:gd name="T3" fmla="*/ 3 h 5352"/>
                  <a:gd name="T4" fmla="*/ 0 w 21549"/>
                  <a:gd name="T5" fmla="*/ 4 h 53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49" h="5352" fill="none" extrusionOk="0">
                    <a:moveTo>
                      <a:pt x="20926" y="-1"/>
                    </a:moveTo>
                    <a:cubicBezTo>
                      <a:pt x="21250" y="1268"/>
                      <a:pt x="21459" y="2563"/>
                      <a:pt x="21549" y="3868"/>
                    </a:cubicBezTo>
                  </a:path>
                  <a:path w="21549" h="5352" stroke="0" extrusionOk="0">
                    <a:moveTo>
                      <a:pt x="20926" y="-1"/>
                    </a:moveTo>
                    <a:cubicBezTo>
                      <a:pt x="21250" y="1268"/>
                      <a:pt x="21459" y="2563"/>
                      <a:pt x="21549" y="3868"/>
                    </a:cubicBezTo>
                    <a:lnTo>
                      <a:pt x="0" y="5352"/>
                    </a:lnTo>
                    <a:lnTo>
                      <a:pt x="20926" y="-1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6191" name="Text Box 43"/>
            <p:cNvSpPr txBox="1">
              <a:spLocks noChangeArrowheads="1"/>
            </p:cNvSpPr>
            <p:nvPr/>
          </p:nvSpPr>
          <p:spPr bwMode="auto">
            <a:xfrm>
              <a:off x="3888" y="1536"/>
              <a:ext cx="2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n-US" sz="1600"/>
                <a:t>θ</a:t>
              </a:r>
            </a:p>
          </p:txBody>
        </p:sp>
      </p:grp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8305800" y="2819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1</a:t>
            </a:r>
          </a:p>
        </p:txBody>
      </p:sp>
      <p:sp>
        <p:nvSpPr>
          <p:cNvPr id="6151" name="Text Box 46"/>
          <p:cNvSpPr txBox="1">
            <a:spLocks noChangeArrowheads="1"/>
          </p:cNvSpPr>
          <p:nvPr/>
        </p:nvSpPr>
        <p:spPr bwMode="auto">
          <a:xfrm>
            <a:off x="9282113" y="14478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O</a:t>
            </a:r>
          </a:p>
        </p:txBody>
      </p:sp>
      <p:grpSp>
        <p:nvGrpSpPr>
          <p:cNvPr id="6152" name="Group 47"/>
          <p:cNvGrpSpPr>
            <a:grpSpLocks/>
          </p:cNvGrpSpPr>
          <p:nvPr/>
        </p:nvGrpSpPr>
        <p:grpSpPr bwMode="auto">
          <a:xfrm>
            <a:off x="8915400" y="1371600"/>
            <a:ext cx="1143000" cy="838200"/>
            <a:chOff x="3888" y="1536"/>
            <a:chExt cx="1440" cy="1104"/>
          </a:xfrm>
        </p:grpSpPr>
        <p:sp>
          <p:nvSpPr>
            <p:cNvPr id="6188" name="AutoShape 48"/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9" name="Line 49"/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153" name="Text Box 50"/>
          <p:cNvSpPr txBox="1">
            <a:spLocks noChangeArrowheads="1"/>
          </p:cNvSpPr>
          <p:nvPr/>
        </p:nvSpPr>
        <p:spPr bwMode="auto">
          <a:xfrm>
            <a:off x="9067800" y="18288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T</a:t>
            </a:r>
          </a:p>
        </p:txBody>
      </p:sp>
      <p:sp>
        <p:nvSpPr>
          <p:cNvPr id="6154" name="Text Box 51"/>
          <p:cNvSpPr txBox="1">
            <a:spLocks noChangeArrowheads="1"/>
          </p:cNvSpPr>
          <p:nvPr/>
        </p:nvSpPr>
        <p:spPr bwMode="auto">
          <a:xfrm>
            <a:off x="9525000" y="18288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A</a:t>
            </a:r>
          </a:p>
        </p:txBody>
      </p:sp>
      <p:sp>
        <p:nvSpPr>
          <p:cNvPr id="6155" name="Text Box 52"/>
          <p:cNvSpPr txBox="1">
            <a:spLocks noChangeArrowheads="1"/>
          </p:cNvSpPr>
          <p:nvPr/>
        </p:nvSpPr>
        <p:spPr bwMode="auto">
          <a:xfrm>
            <a:off x="8124825" y="14478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A</a:t>
            </a:r>
          </a:p>
        </p:txBody>
      </p:sp>
      <p:grpSp>
        <p:nvGrpSpPr>
          <p:cNvPr id="6156" name="Group 53"/>
          <p:cNvGrpSpPr>
            <a:grpSpLocks/>
          </p:cNvGrpSpPr>
          <p:nvPr/>
        </p:nvGrpSpPr>
        <p:grpSpPr bwMode="auto">
          <a:xfrm>
            <a:off x="7772400" y="1371600"/>
            <a:ext cx="1143000" cy="838200"/>
            <a:chOff x="3888" y="1536"/>
            <a:chExt cx="1440" cy="1104"/>
          </a:xfrm>
        </p:grpSpPr>
        <p:sp>
          <p:nvSpPr>
            <p:cNvPr id="6186" name="AutoShape 54"/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7" name="Line 55"/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157" name="Text Box 56"/>
          <p:cNvSpPr txBox="1">
            <a:spLocks noChangeArrowheads="1"/>
          </p:cNvSpPr>
          <p:nvPr/>
        </p:nvSpPr>
        <p:spPr bwMode="auto">
          <a:xfrm>
            <a:off x="7894638" y="181292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C</a:t>
            </a:r>
          </a:p>
        </p:txBody>
      </p:sp>
      <p:sp>
        <p:nvSpPr>
          <p:cNvPr id="6158" name="Text Box 57"/>
          <p:cNvSpPr txBox="1">
            <a:spLocks noChangeArrowheads="1"/>
          </p:cNvSpPr>
          <p:nvPr/>
        </p:nvSpPr>
        <p:spPr bwMode="auto">
          <a:xfrm>
            <a:off x="8382000" y="18288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H</a:t>
            </a:r>
          </a:p>
        </p:txBody>
      </p:sp>
      <p:sp>
        <p:nvSpPr>
          <p:cNvPr id="6159" name="Text Box 58"/>
          <p:cNvSpPr txBox="1">
            <a:spLocks noChangeArrowheads="1"/>
          </p:cNvSpPr>
          <p:nvPr/>
        </p:nvSpPr>
        <p:spPr bwMode="auto">
          <a:xfrm>
            <a:off x="6981825" y="14478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O</a:t>
            </a:r>
          </a:p>
        </p:txBody>
      </p:sp>
      <p:grpSp>
        <p:nvGrpSpPr>
          <p:cNvPr id="6160" name="Group 59"/>
          <p:cNvGrpSpPr>
            <a:grpSpLocks/>
          </p:cNvGrpSpPr>
          <p:nvPr/>
        </p:nvGrpSpPr>
        <p:grpSpPr bwMode="auto">
          <a:xfrm>
            <a:off x="6629400" y="1371600"/>
            <a:ext cx="1143000" cy="838200"/>
            <a:chOff x="3888" y="1536"/>
            <a:chExt cx="1440" cy="1104"/>
          </a:xfrm>
        </p:grpSpPr>
        <p:sp>
          <p:nvSpPr>
            <p:cNvPr id="6184" name="AutoShape 60"/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5" name="Line 61"/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161" name="Text Box 62"/>
          <p:cNvSpPr txBox="1">
            <a:spLocks noChangeArrowheads="1"/>
          </p:cNvSpPr>
          <p:nvPr/>
        </p:nvSpPr>
        <p:spPr bwMode="auto">
          <a:xfrm>
            <a:off x="6751638" y="1814513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S</a:t>
            </a:r>
          </a:p>
        </p:txBody>
      </p:sp>
      <p:sp>
        <p:nvSpPr>
          <p:cNvPr id="6162" name="Text Box 63"/>
          <p:cNvSpPr txBox="1">
            <a:spLocks noChangeArrowheads="1"/>
          </p:cNvSpPr>
          <p:nvPr/>
        </p:nvSpPr>
        <p:spPr bwMode="auto">
          <a:xfrm>
            <a:off x="7239000" y="18288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H</a:t>
            </a:r>
          </a:p>
        </p:txBody>
      </p:sp>
      <p:sp>
        <p:nvSpPr>
          <p:cNvPr id="9286" name="Text Box 70"/>
          <p:cNvSpPr txBox="1">
            <a:spLocks noChangeArrowheads="1"/>
          </p:cNvSpPr>
          <p:nvPr/>
        </p:nvSpPr>
        <p:spPr bwMode="auto">
          <a:xfrm>
            <a:off x="7924800" y="25146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Hyp</a:t>
            </a:r>
          </a:p>
        </p:txBody>
      </p:sp>
      <p:sp>
        <p:nvSpPr>
          <p:cNvPr id="9287" name="Text Box 71"/>
          <p:cNvSpPr txBox="1">
            <a:spLocks noChangeArrowheads="1"/>
          </p:cNvSpPr>
          <p:nvPr/>
        </p:nvSpPr>
        <p:spPr bwMode="auto">
          <a:xfrm>
            <a:off x="9753600" y="27432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Opp</a:t>
            </a:r>
          </a:p>
        </p:txBody>
      </p:sp>
      <p:sp>
        <p:nvSpPr>
          <p:cNvPr id="9288" name="Text Box 72"/>
          <p:cNvSpPr txBox="1">
            <a:spLocks noChangeArrowheads="1"/>
          </p:cNvSpPr>
          <p:nvPr/>
        </p:nvSpPr>
        <p:spPr bwMode="auto">
          <a:xfrm>
            <a:off x="8305800" y="41910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Adj</a:t>
            </a:r>
          </a:p>
        </p:txBody>
      </p:sp>
      <p:sp>
        <p:nvSpPr>
          <p:cNvPr id="9289" name="Oval 73"/>
          <p:cNvSpPr>
            <a:spLocks noChangeArrowheads="1"/>
          </p:cNvSpPr>
          <p:nvPr/>
        </p:nvSpPr>
        <p:spPr bwMode="auto">
          <a:xfrm>
            <a:off x="6553200" y="1295400"/>
            <a:ext cx="1295400" cy="1219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9290" name="Object 74"/>
          <p:cNvGraphicFramePr>
            <a:graphicFrameLocks noChangeAspect="1"/>
          </p:cNvGraphicFramePr>
          <p:nvPr/>
        </p:nvGraphicFramePr>
        <p:xfrm>
          <a:off x="9601200" y="3048001"/>
          <a:ext cx="6604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380670" imgH="177646" progId="Equation.DSMT4">
                  <p:embed/>
                </p:oleObj>
              </mc:Choice>
              <mc:Fallback>
                <p:oleObj name="Equation" r:id="rId3" imgW="380670" imgH="177646" progId="Equation.DSMT4">
                  <p:embed/>
                  <p:pic>
                    <p:nvPicPr>
                      <p:cNvPr id="929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1200" y="3048001"/>
                        <a:ext cx="660400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91" name="Object 75"/>
          <p:cNvGraphicFramePr>
            <a:graphicFrameLocks noChangeAspect="1"/>
          </p:cNvGraphicFramePr>
          <p:nvPr/>
        </p:nvGraphicFramePr>
        <p:xfrm>
          <a:off x="9677400" y="3048001"/>
          <a:ext cx="57308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329914" imgH="177646" progId="Equation.DSMT4">
                  <p:embed/>
                </p:oleObj>
              </mc:Choice>
              <mc:Fallback>
                <p:oleObj name="Equation" r:id="rId5" imgW="329914" imgH="177646" progId="Equation.DSMT4">
                  <p:embed/>
                  <p:pic>
                    <p:nvPicPr>
                      <p:cNvPr id="9291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77400" y="3048001"/>
                        <a:ext cx="573088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92" name="Object 76"/>
          <p:cNvGraphicFramePr>
            <a:graphicFrameLocks noChangeAspect="1"/>
          </p:cNvGraphicFramePr>
          <p:nvPr/>
        </p:nvGraphicFramePr>
        <p:xfrm>
          <a:off x="8229600" y="3810001"/>
          <a:ext cx="72548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418918" imgH="177723" progId="Equation.DSMT4">
                  <p:embed/>
                </p:oleObj>
              </mc:Choice>
              <mc:Fallback>
                <p:oleObj name="Equation" r:id="rId7" imgW="418918" imgH="177723" progId="Equation.DSMT4">
                  <p:embed/>
                  <p:pic>
                    <p:nvPicPr>
                      <p:cNvPr id="9292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3810001"/>
                        <a:ext cx="725488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93" name="Object 77"/>
          <p:cNvGraphicFramePr>
            <a:graphicFrameLocks noChangeAspect="1"/>
          </p:cNvGraphicFramePr>
          <p:nvPr/>
        </p:nvGraphicFramePr>
        <p:xfrm>
          <a:off x="8305800" y="3810001"/>
          <a:ext cx="63658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9" imgW="368140" imgH="177723" progId="Equation.DSMT4">
                  <p:embed/>
                </p:oleObj>
              </mc:Choice>
              <mc:Fallback>
                <p:oleObj name="Equation" r:id="rId9" imgW="368140" imgH="177723" progId="Equation.DSMT4">
                  <p:embed/>
                  <p:pic>
                    <p:nvPicPr>
                      <p:cNvPr id="9293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3810001"/>
                        <a:ext cx="636588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94" name="Oval 78"/>
          <p:cNvSpPr>
            <a:spLocks noChangeArrowheads="1"/>
          </p:cNvSpPr>
          <p:nvPr/>
        </p:nvSpPr>
        <p:spPr bwMode="auto">
          <a:xfrm>
            <a:off x="7696200" y="1295400"/>
            <a:ext cx="1295400" cy="1219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95" name="Rectangle 79"/>
          <p:cNvSpPr>
            <a:spLocks noChangeArrowheads="1"/>
          </p:cNvSpPr>
          <p:nvPr/>
        </p:nvSpPr>
        <p:spPr bwMode="auto">
          <a:xfrm>
            <a:off x="6934200" y="1447800"/>
            <a:ext cx="533400" cy="3810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96" name="Rectangle 80"/>
          <p:cNvSpPr>
            <a:spLocks noChangeArrowheads="1"/>
          </p:cNvSpPr>
          <p:nvPr/>
        </p:nvSpPr>
        <p:spPr bwMode="auto">
          <a:xfrm>
            <a:off x="8077200" y="1447800"/>
            <a:ext cx="533400" cy="3810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9297" name="Object 81"/>
          <p:cNvGraphicFramePr>
            <a:graphicFrameLocks noChangeAspect="1"/>
          </p:cNvGraphicFramePr>
          <p:nvPr/>
        </p:nvGraphicFramePr>
        <p:xfrm>
          <a:off x="6019800" y="4495801"/>
          <a:ext cx="144780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1" imgW="736600" imgH="203200" progId="Equation.DSMT4">
                  <p:embed/>
                </p:oleObj>
              </mc:Choice>
              <mc:Fallback>
                <p:oleObj name="Equation" r:id="rId11" imgW="736600" imgH="203200" progId="Equation.DSMT4">
                  <p:embed/>
                  <p:pic>
                    <p:nvPicPr>
                      <p:cNvPr id="9297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495801"/>
                        <a:ext cx="1447800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98" name="Object 82"/>
          <p:cNvGraphicFramePr>
            <a:graphicFrameLocks noChangeAspect="1"/>
          </p:cNvGraphicFramePr>
          <p:nvPr/>
        </p:nvGraphicFramePr>
        <p:xfrm>
          <a:off x="6019801" y="5105401"/>
          <a:ext cx="26955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3" imgW="1371600" imgH="228600" progId="Equation.DSMT4">
                  <p:embed/>
                </p:oleObj>
              </mc:Choice>
              <mc:Fallback>
                <p:oleObj name="Equation" r:id="rId13" imgW="1371600" imgH="228600" progId="Equation.DSMT4">
                  <p:embed/>
                  <p:pic>
                    <p:nvPicPr>
                      <p:cNvPr id="9298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1" y="5105401"/>
                        <a:ext cx="269557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99" name="Object 83"/>
          <p:cNvGraphicFramePr>
            <a:graphicFrameLocks noChangeAspect="1"/>
          </p:cNvGraphicFramePr>
          <p:nvPr/>
        </p:nvGraphicFramePr>
        <p:xfrm>
          <a:off x="6019800" y="5715001"/>
          <a:ext cx="21717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5" imgW="1104900" imgH="203200" progId="Equation.DSMT4">
                  <p:embed/>
                </p:oleObj>
              </mc:Choice>
              <mc:Fallback>
                <p:oleObj name="Equation" r:id="rId15" imgW="1104900" imgH="203200" progId="Equation.DSMT4">
                  <p:embed/>
                  <p:pic>
                    <p:nvPicPr>
                      <p:cNvPr id="9299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715001"/>
                        <a:ext cx="217170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00" name="Arc 84"/>
          <p:cNvSpPr>
            <a:spLocks/>
          </p:cNvSpPr>
          <p:nvPr/>
        </p:nvSpPr>
        <p:spPr bwMode="auto">
          <a:xfrm>
            <a:off x="8763000" y="4724400"/>
            <a:ext cx="304800" cy="609600"/>
          </a:xfrm>
          <a:custGeom>
            <a:avLst/>
            <a:gdLst>
              <a:gd name="T0" fmla="*/ 0 w 21600"/>
              <a:gd name="T1" fmla="*/ 0 h 43165"/>
              <a:gd name="T2" fmla="*/ 244122 w 21600"/>
              <a:gd name="T3" fmla="*/ 8609108 h 43165"/>
              <a:gd name="T4" fmla="*/ 0 w 21600"/>
              <a:gd name="T5" fmla="*/ 4308042 h 4316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6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53"/>
                  <a:pt x="12660" y="42515"/>
                  <a:pt x="1226" y="43165"/>
                </a:cubicBezTo>
              </a:path>
              <a:path w="21600" h="4316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53"/>
                  <a:pt x="12660" y="42515"/>
                  <a:pt x="1226" y="4316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01" name="Arc 85"/>
          <p:cNvSpPr>
            <a:spLocks/>
          </p:cNvSpPr>
          <p:nvPr/>
        </p:nvSpPr>
        <p:spPr bwMode="auto">
          <a:xfrm>
            <a:off x="8763000" y="5334000"/>
            <a:ext cx="304800" cy="609600"/>
          </a:xfrm>
          <a:custGeom>
            <a:avLst/>
            <a:gdLst>
              <a:gd name="T0" fmla="*/ 0 w 21600"/>
              <a:gd name="T1" fmla="*/ 0 h 43165"/>
              <a:gd name="T2" fmla="*/ 244122 w 21600"/>
              <a:gd name="T3" fmla="*/ 8609108 h 43165"/>
              <a:gd name="T4" fmla="*/ 0 w 21600"/>
              <a:gd name="T5" fmla="*/ 4308042 h 4316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6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53"/>
                  <a:pt x="12660" y="42515"/>
                  <a:pt x="1226" y="43165"/>
                </a:cubicBezTo>
              </a:path>
              <a:path w="21600" h="4316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053"/>
                  <a:pt x="12660" y="42515"/>
                  <a:pt x="1226" y="4316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02" name="Text Box 86"/>
          <p:cNvSpPr txBox="1">
            <a:spLocks noChangeArrowheads="1"/>
          </p:cNvSpPr>
          <p:nvPr/>
        </p:nvSpPr>
        <p:spPr bwMode="auto">
          <a:xfrm>
            <a:off x="9067800" y="4724400"/>
            <a:ext cx="1066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Replace a, b and c</a:t>
            </a:r>
          </a:p>
        </p:txBody>
      </p:sp>
      <p:sp>
        <p:nvSpPr>
          <p:cNvPr id="9303" name="Text Box 87"/>
          <p:cNvSpPr txBox="1">
            <a:spLocks noChangeArrowheads="1"/>
          </p:cNvSpPr>
          <p:nvPr/>
        </p:nvSpPr>
        <p:spPr bwMode="auto">
          <a:xfrm>
            <a:off x="9067800" y="5410200"/>
            <a:ext cx="1295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This is how it is written</a:t>
            </a:r>
          </a:p>
        </p:txBody>
      </p:sp>
      <p:sp>
        <p:nvSpPr>
          <p:cNvPr id="9304" name="Rectangle 88"/>
          <p:cNvSpPr>
            <a:spLocks noChangeArrowheads="1"/>
          </p:cNvSpPr>
          <p:nvPr/>
        </p:nvSpPr>
        <p:spPr bwMode="auto">
          <a:xfrm>
            <a:off x="5791200" y="5638800"/>
            <a:ext cx="2590800" cy="5334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8DE96D2-BF8A-40B9-96F6-7DDB4D7103C1}"/>
              </a:ext>
            </a:extLst>
          </p:cNvPr>
          <p:cNvCxnSpPr/>
          <p:nvPr/>
        </p:nvCxnSpPr>
        <p:spPr bwMode="auto">
          <a:xfrm>
            <a:off x="1522206" y="572281"/>
            <a:ext cx="9145795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4" name="Picture 5">
            <a:extLst>
              <a:ext uri="{FF2B5EF4-FFF2-40B4-BE49-F238E27FC236}">
                <a16:creationId xmlns:a16="http://schemas.microsoft.com/office/drawing/2014/main" id="{2A100162-2C4F-4090-B096-577FD8CFD1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766" y="4741524"/>
            <a:ext cx="1580957" cy="2192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04A04D5E-56A3-434B-8A2A-D7B9F2F1C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4662" y="5157679"/>
            <a:ext cx="12011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alibri" panose="020F0502020204030204" pitchFamily="34" charset="0"/>
              </a:rPr>
              <a:t>How has Mathematics been used in GPS?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7816928-0C02-419B-9750-A7F327848A07}"/>
              </a:ext>
            </a:extLst>
          </p:cNvPr>
          <p:cNvSpPr txBox="1"/>
          <p:nvPr/>
        </p:nvSpPr>
        <p:spPr>
          <a:xfrm>
            <a:off x="1522206" y="0"/>
            <a:ext cx="91457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GB" sz="1600" dirty="0"/>
              <a:t>10.2 &amp; 10.3 TBAT find exact values for some trigonometric ratios and work with trig identities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3A1F0188-ECB8-497B-A110-90ED7517F1E4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0975" y="6300006"/>
            <a:ext cx="1219200" cy="3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8637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9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9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9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9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9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9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9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9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9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9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9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9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9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9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9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9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1" grpId="0"/>
      <p:bldP spid="9286" grpId="0"/>
      <p:bldP spid="9286" grpId="1"/>
      <p:bldP spid="9287" grpId="0"/>
      <p:bldP spid="9287" grpId="1"/>
      <p:bldP spid="9288" grpId="0"/>
      <p:bldP spid="9288" grpId="1"/>
      <p:bldP spid="9289" grpId="0" animBg="1"/>
      <p:bldP spid="9289" grpId="1" animBg="1"/>
      <p:bldP spid="9294" grpId="0" animBg="1"/>
      <p:bldP spid="9294" grpId="1" animBg="1"/>
      <p:bldP spid="9295" grpId="0" animBg="1"/>
      <p:bldP spid="9295" grpId="1" animBg="1"/>
      <p:bldP spid="9296" grpId="0" animBg="1"/>
      <p:bldP spid="9296" grpId="1" animBg="1"/>
      <p:bldP spid="9300" grpId="0" animBg="1"/>
      <p:bldP spid="9301" grpId="0" animBg="1"/>
      <p:bldP spid="9302" grpId="0"/>
      <p:bldP spid="9303" grpId="0"/>
      <p:bldP spid="93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74638"/>
            <a:ext cx="8534400" cy="1143000"/>
          </a:xfrm>
        </p:spPr>
        <p:txBody>
          <a:bodyPr/>
          <a:lstStyle/>
          <a:p>
            <a:pPr eaLnBrk="1" hangingPunct="1"/>
            <a:r>
              <a:rPr lang="en-GB" altLang="en-US" sz="3400">
                <a:latin typeface="Comic Sans MS" pitchFamily="66" charset="0"/>
              </a:rPr>
              <a:t>Trigonometrical Identities and Equations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600201"/>
            <a:ext cx="441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altLang="en-US" sz="1800" b="1" u="sng">
                <a:latin typeface="Comic Sans MS" pitchFamily="66" charset="0"/>
              </a:rPr>
              <a:t>You need to be able to use the Trigonometrical identities</a:t>
            </a:r>
            <a:endParaRPr lang="en-GB" altLang="en-US" sz="1800">
              <a:latin typeface="Comic Sans MS" pitchFamily="66" charset="0"/>
            </a:endParaRPr>
          </a:p>
        </p:txBody>
      </p:sp>
      <p:graphicFrame>
        <p:nvGraphicFramePr>
          <p:cNvPr id="10290" name="Object 50"/>
          <p:cNvGraphicFramePr>
            <a:graphicFrameLocks noChangeAspect="1"/>
          </p:cNvGraphicFramePr>
          <p:nvPr/>
        </p:nvGraphicFramePr>
        <p:xfrm>
          <a:off x="2879725" y="2438401"/>
          <a:ext cx="21653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863225" imgH="393529" progId="Equation.DSMT4">
                  <p:embed/>
                </p:oleObj>
              </mc:Choice>
              <mc:Fallback>
                <p:oleObj name="Equation" r:id="rId3" imgW="863225" imgH="393529" progId="Equation.DSMT4">
                  <p:embed/>
                  <p:pic>
                    <p:nvPicPr>
                      <p:cNvPr id="1029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725" y="2438401"/>
                        <a:ext cx="216535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1" name="Object 51"/>
          <p:cNvGraphicFramePr>
            <a:graphicFrameLocks noChangeAspect="1"/>
          </p:cNvGraphicFramePr>
          <p:nvPr/>
        </p:nvGraphicFramePr>
        <p:xfrm>
          <a:off x="6553200" y="2667000"/>
          <a:ext cx="2895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1104900" imgH="203200" progId="Equation.DSMT4">
                  <p:embed/>
                </p:oleObj>
              </mc:Choice>
              <mc:Fallback>
                <p:oleObj name="Equation" r:id="rId5" imgW="1104900" imgH="203200" progId="Equation.DSMT4">
                  <p:embed/>
                  <p:pic>
                    <p:nvPicPr>
                      <p:cNvPr id="10291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667000"/>
                        <a:ext cx="2895600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2" name="Object 52"/>
          <p:cNvGraphicFramePr>
            <a:graphicFrameLocks noChangeAspect="1"/>
          </p:cNvGraphicFramePr>
          <p:nvPr/>
        </p:nvGraphicFramePr>
        <p:xfrm>
          <a:off x="2713039" y="4495801"/>
          <a:ext cx="242252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1028254" imgH="393529" progId="Equation.DSMT4">
                  <p:embed/>
                </p:oleObj>
              </mc:Choice>
              <mc:Fallback>
                <p:oleObj name="Equation" r:id="rId7" imgW="1028254" imgH="393529" progId="Equation.DSMT4">
                  <p:embed/>
                  <p:pic>
                    <p:nvPicPr>
                      <p:cNvPr id="10292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3039" y="4495801"/>
                        <a:ext cx="242252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3" name="Object 53"/>
          <p:cNvGraphicFramePr>
            <a:graphicFrameLocks noChangeAspect="1"/>
          </p:cNvGraphicFramePr>
          <p:nvPr/>
        </p:nvGraphicFramePr>
        <p:xfrm>
          <a:off x="6172200" y="4648200"/>
          <a:ext cx="41148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9" imgW="1497950" imgH="203112" progId="Equation.DSMT4">
                  <p:embed/>
                </p:oleObj>
              </mc:Choice>
              <mc:Fallback>
                <p:oleObj name="Equation" r:id="rId9" imgW="1497950" imgH="203112" progId="Equation.DSMT4">
                  <p:embed/>
                  <p:pic>
                    <p:nvPicPr>
                      <p:cNvPr id="10293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648200"/>
                        <a:ext cx="411480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38862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95" name="Line 55"/>
          <p:cNvSpPr>
            <a:spLocks noChangeShapeType="1"/>
          </p:cNvSpPr>
          <p:nvPr/>
        </p:nvSpPr>
        <p:spPr bwMode="auto">
          <a:xfrm>
            <a:off x="80010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4343400" y="5791200"/>
            <a:ext cx="32766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The Identities are unchanged if there is a value in front of </a:t>
            </a:r>
            <a:r>
              <a:rPr lang="el-GR" altLang="en-US" sz="16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.</a:t>
            </a:r>
            <a:endParaRPr lang="el-GR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E982157-0705-452C-84A2-B8BE983485C0}"/>
              </a:ext>
            </a:extLst>
          </p:cNvPr>
          <p:cNvCxnSpPr/>
          <p:nvPr/>
        </p:nvCxnSpPr>
        <p:spPr bwMode="auto">
          <a:xfrm>
            <a:off x="1522206" y="572281"/>
            <a:ext cx="9145795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6" name="Picture 5">
            <a:extLst>
              <a:ext uri="{FF2B5EF4-FFF2-40B4-BE49-F238E27FC236}">
                <a16:creationId xmlns:a16="http://schemas.microsoft.com/office/drawing/2014/main" id="{599855BF-C8D4-4022-978E-26C0159517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647" y="4648200"/>
            <a:ext cx="1580957" cy="2192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BBF16AD-A32D-4992-853A-5166D95F2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3543" y="5064355"/>
            <a:ext cx="12011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alibri" panose="020F0502020204030204" pitchFamily="34" charset="0"/>
              </a:rPr>
              <a:t>How has Mathematics been used in GPS?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FAADC1-4CC8-4A55-9C69-AADC36BC3058}"/>
              </a:ext>
            </a:extLst>
          </p:cNvPr>
          <p:cNvSpPr txBox="1"/>
          <p:nvPr/>
        </p:nvSpPr>
        <p:spPr>
          <a:xfrm>
            <a:off x="1522206" y="0"/>
            <a:ext cx="91457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GB" sz="1600" dirty="0"/>
              <a:t>10.2 &amp; 10.3 TBAT find exact values for some trigonometric ratios and work with trig identities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A5AAE4F-1648-41F0-8E0F-697728E85C9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381750"/>
            <a:ext cx="1219200" cy="3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44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4" grpId="0" animBg="1"/>
      <p:bldP spid="10295" grpId="0" animBg="1"/>
      <p:bldP spid="1029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74638"/>
            <a:ext cx="8534400" cy="1143000"/>
          </a:xfrm>
        </p:spPr>
        <p:txBody>
          <a:bodyPr/>
          <a:lstStyle/>
          <a:p>
            <a:pPr eaLnBrk="1" hangingPunct="1"/>
            <a:r>
              <a:rPr lang="en-GB" altLang="en-US" sz="3400">
                <a:latin typeface="Comic Sans MS" pitchFamily="66" charset="0"/>
              </a:rPr>
              <a:t>Trigonometrical Identities and Equations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600201"/>
            <a:ext cx="441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altLang="en-US" sz="1800" b="1" u="sng">
                <a:latin typeface="Comic Sans MS" pitchFamily="66" charset="0"/>
              </a:rPr>
              <a:t>You need to be able to use the Trigonometrical identities</a:t>
            </a:r>
            <a:endParaRPr lang="en-GB" altLang="en-US" sz="180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altLang="en-US" sz="180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altLang="en-US" sz="1600">
                <a:latin typeface="Comic Sans MS" pitchFamily="66" charset="0"/>
              </a:rPr>
              <a:t>You will need to </a:t>
            </a:r>
            <a:r>
              <a:rPr lang="en-GB" altLang="en-US" sz="1600" u="sng">
                <a:latin typeface="Comic Sans MS" pitchFamily="66" charset="0"/>
              </a:rPr>
              <a:t>spend a lot of time</a:t>
            </a:r>
            <a:r>
              <a:rPr lang="en-GB" altLang="en-US" sz="1600">
                <a:latin typeface="Comic Sans MS" pitchFamily="66" charset="0"/>
              </a:rPr>
              <a:t> on this topic, and develop your own understanding of how to manipulate these Identities</a:t>
            </a:r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3190875" y="3962400"/>
          <a:ext cx="139223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863225" imgH="393529" progId="Equation.DSMT4">
                  <p:embed/>
                </p:oleObj>
              </mc:Choice>
              <mc:Fallback>
                <p:oleObj name="Equation" r:id="rId3" imgW="863225" imgH="393529" progId="Equation.DSMT4">
                  <p:embed/>
                  <p:pic>
                    <p:nvPicPr>
                      <p:cNvPr id="81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75" y="3962400"/>
                        <a:ext cx="1392238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3048000" y="4953001"/>
          <a:ext cx="18288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1104900" imgH="203200" progId="Equation.DSMT4">
                  <p:embed/>
                </p:oleObj>
              </mc:Choice>
              <mc:Fallback>
                <p:oleObj name="Equation" r:id="rId5" imgW="1104900" imgH="203200" progId="Equation.DSMT4">
                  <p:embed/>
                  <p:pic>
                    <p:nvPicPr>
                      <p:cNvPr id="81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953001"/>
                        <a:ext cx="182880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Text Box 13"/>
          <p:cNvSpPr txBox="1">
            <a:spLocks noChangeArrowheads="1"/>
          </p:cNvSpPr>
          <p:nvPr/>
        </p:nvSpPr>
        <p:spPr bwMode="auto">
          <a:xfrm>
            <a:off x="6477000" y="1600200"/>
            <a:ext cx="35814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 Question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Simplify the following Expression:</a:t>
            </a:r>
          </a:p>
        </p:txBody>
      </p:sp>
      <p:graphicFrame>
        <p:nvGraphicFramePr>
          <p:cNvPr id="11278" name="Object 14"/>
          <p:cNvGraphicFramePr>
            <a:graphicFrameLocks noChangeAspect="1"/>
          </p:cNvGraphicFramePr>
          <p:nvPr/>
        </p:nvGraphicFramePr>
        <p:xfrm>
          <a:off x="6629400" y="2514601"/>
          <a:ext cx="17653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1066337" imgH="203112" progId="Equation.DSMT4">
                  <p:embed/>
                </p:oleObj>
              </mc:Choice>
              <mc:Fallback>
                <p:oleObj name="Equation" r:id="rId7" imgW="1066337" imgH="203112" progId="Equation.DSMT4">
                  <p:embed/>
                  <p:pic>
                    <p:nvPicPr>
                      <p:cNvPr id="1127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514601"/>
                        <a:ext cx="176530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9" name="Object 15"/>
          <p:cNvGraphicFramePr>
            <a:graphicFrameLocks noChangeAspect="1"/>
          </p:cNvGraphicFramePr>
          <p:nvPr/>
        </p:nvGraphicFramePr>
        <p:xfrm>
          <a:off x="6629401" y="3124201"/>
          <a:ext cx="210026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9" imgW="1269449" imgH="203112" progId="Equation.DSMT4">
                  <p:embed/>
                </p:oleObj>
              </mc:Choice>
              <mc:Fallback>
                <p:oleObj name="Equation" r:id="rId9" imgW="1269449" imgH="203112" progId="Equation.DSMT4">
                  <p:embed/>
                  <p:pic>
                    <p:nvPicPr>
                      <p:cNvPr id="1127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1" y="3124201"/>
                        <a:ext cx="2100263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0" name="Arc 16"/>
          <p:cNvSpPr>
            <a:spLocks/>
          </p:cNvSpPr>
          <p:nvPr/>
        </p:nvSpPr>
        <p:spPr bwMode="auto">
          <a:xfrm>
            <a:off x="8839200" y="2743200"/>
            <a:ext cx="228600" cy="533400"/>
          </a:xfrm>
          <a:custGeom>
            <a:avLst/>
            <a:gdLst>
              <a:gd name="T0" fmla="*/ 0 w 21600"/>
              <a:gd name="T1" fmla="*/ 0 h 43184"/>
              <a:gd name="T2" fmla="*/ 94530 w 21600"/>
              <a:gd name="T3" fmla="*/ 6588448 h 43184"/>
              <a:gd name="T4" fmla="*/ 0 w 21600"/>
              <a:gd name="T5" fmla="*/ 3295447 h 431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00"/>
                  <a:pt x="12436" y="42730"/>
                  <a:pt x="843" y="43183"/>
                </a:cubicBezTo>
              </a:path>
              <a:path w="21600" h="4318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00"/>
                  <a:pt x="12436" y="42730"/>
                  <a:pt x="843" y="43183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8991600" y="2514601"/>
            <a:ext cx="1676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The value in front of </a:t>
            </a:r>
            <a:r>
              <a:rPr lang="el-GR" altLang="en-US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does not affect the identity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C0A82A1-1292-409D-B9D7-ED2698FC4AA8}"/>
              </a:ext>
            </a:extLst>
          </p:cNvPr>
          <p:cNvCxnSpPr/>
          <p:nvPr/>
        </p:nvCxnSpPr>
        <p:spPr bwMode="auto">
          <a:xfrm>
            <a:off x="1522206" y="572281"/>
            <a:ext cx="9145795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6" name="Picture 5">
            <a:extLst>
              <a:ext uri="{FF2B5EF4-FFF2-40B4-BE49-F238E27FC236}">
                <a16:creationId xmlns:a16="http://schemas.microsoft.com/office/drawing/2014/main" id="{F5E01F1A-DD9B-45BA-BF28-EA945E6D0E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6335" y="4660561"/>
            <a:ext cx="1580957" cy="2192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C226979-D66A-4AC2-941E-BD4B69EF6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6231" y="5076716"/>
            <a:ext cx="12011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alibri" panose="020F0502020204030204" pitchFamily="34" charset="0"/>
              </a:rPr>
              <a:t>How has Mathematics been used in GPS?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1110CEC-38C8-4D8E-B471-6D7106C5F45F}"/>
              </a:ext>
            </a:extLst>
          </p:cNvPr>
          <p:cNvSpPr txBox="1"/>
          <p:nvPr/>
        </p:nvSpPr>
        <p:spPr>
          <a:xfrm>
            <a:off x="1522206" y="0"/>
            <a:ext cx="91457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GB" sz="1600" dirty="0"/>
              <a:t>10.2 &amp; 10.3 TBAT find exact values for some trigonometric ratios and work with trig identities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F7D1C67-61C9-4D03-A343-3852FFC93BD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662" y="6377206"/>
            <a:ext cx="1219200" cy="3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396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0" grpId="0" animBg="1"/>
      <p:bldP spid="112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74638"/>
            <a:ext cx="8534400" cy="1143000"/>
          </a:xfrm>
        </p:spPr>
        <p:txBody>
          <a:bodyPr/>
          <a:lstStyle/>
          <a:p>
            <a:pPr eaLnBrk="1" hangingPunct="1"/>
            <a:r>
              <a:rPr lang="en-GB" altLang="en-US" sz="3400">
                <a:latin typeface="Comic Sans MS" pitchFamily="66" charset="0"/>
              </a:rPr>
              <a:t>Trigonometrical Identities and Equations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600201"/>
            <a:ext cx="441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altLang="en-US" sz="1800" b="1" u="sng">
                <a:latin typeface="Comic Sans MS" pitchFamily="66" charset="0"/>
              </a:rPr>
              <a:t>You need to be able to use the Trigonometrical identities</a:t>
            </a:r>
            <a:endParaRPr lang="en-GB" altLang="en-US" sz="180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altLang="en-US" sz="180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altLang="en-US" sz="1600">
                <a:latin typeface="Comic Sans MS" pitchFamily="66" charset="0"/>
              </a:rPr>
              <a:t>You will need to </a:t>
            </a:r>
            <a:r>
              <a:rPr lang="en-GB" altLang="en-US" sz="1600" u="sng">
                <a:latin typeface="Comic Sans MS" pitchFamily="66" charset="0"/>
              </a:rPr>
              <a:t>spend a lot of time</a:t>
            </a:r>
            <a:r>
              <a:rPr lang="en-GB" altLang="en-US" sz="1600">
                <a:latin typeface="Comic Sans MS" pitchFamily="66" charset="0"/>
              </a:rPr>
              <a:t> on this topic, and develop your own understanding of how to manipulate these Identities</a:t>
            </a:r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3190875" y="3962400"/>
          <a:ext cx="139223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863225" imgH="393529" progId="Equation.DSMT4">
                  <p:embed/>
                </p:oleObj>
              </mc:Choice>
              <mc:Fallback>
                <p:oleObj name="Equation" r:id="rId3" imgW="863225" imgH="393529" progId="Equation.DSMT4">
                  <p:embed/>
                  <p:pic>
                    <p:nvPicPr>
                      <p:cNvPr id="92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75" y="3962400"/>
                        <a:ext cx="1392238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3048000" y="4953001"/>
          <a:ext cx="18288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1104900" imgH="203200" progId="Equation.DSMT4">
                  <p:embed/>
                </p:oleObj>
              </mc:Choice>
              <mc:Fallback>
                <p:oleObj name="Equation" r:id="rId5" imgW="1104900" imgH="203200" progId="Equation.DSMT4">
                  <p:embed/>
                  <p:pic>
                    <p:nvPicPr>
                      <p:cNvPr id="922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953001"/>
                        <a:ext cx="182880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477000" y="1600200"/>
            <a:ext cx="35814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 Question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Simplify the following Expression:</a:t>
            </a:r>
          </a:p>
        </p:txBody>
      </p:sp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7772400" y="2438401"/>
          <a:ext cx="9461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7" imgW="571252" imgH="203112" progId="Equation.DSMT4">
                  <p:embed/>
                </p:oleObj>
              </mc:Choice>
              <mc:Fallback>
                <p:oleObj name="Equation" r:id="rId7" imgW="571252" imgH="203112" progId="Equation.DSMT4">
                  <p:embed/>
                  <p:pic>
                    <p:nvPicPr>
                      <p:cNvPr id="922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2438401"/>
                        <a:ext cx="94615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9"/>
          <p:cNvGraphicFramePr>
            <a:graphicFrameLocks noChangeAspect="1"/>
          </p:cNvGraphicFramePr>
          <p:nvPr/>
        </p:nvGraphicFramePr>
        <p:xfrm>
          <a:off x="6400801" y="3581401"/>
          <a:ext cx="182721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9" imgW="1104900" imgH="203200" progId="Equation.DSMT4">
                  <p:embed/>
                </p:oleObj>
              </mc:Choice>
              <mc:Fallback>
                <p:oleObj name="Equation" r:id="rId9" imgW="1104900" imgH="203200" progId="Equation.DSMT4">
                  <p:embed/>
                  <p:pic>
                    <p:nvPicPr>
                      <p:cNvPr id="1229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1" y="3581401"/>
                        <a:ext cx="1827213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Arc 10"/>
          <p:cNvSpPr>
            <a:spLocks/>
          </p:cNvSpPr>
          <p:nvPr/>
        </p:nvSpPr>
        <p:spPr bwMode="auto">
          <a:xfrm>
            <a:off x="9067800" y="3733800"/>
            <a:ext cx="228600" cy="533400"/>
          </a:xfrm>
          <a:custGeom>
            <a:avLst/>
            <a:gdLst>
              <a:gd name="T0" fmla="*/ 0 w 21600"/>
              <a:gd name="T1" fmla="*/ 0 h 43184"/>
              <a:gd name="T2" fmla="*/ 94530 w 21600"/>
              <a:gd name="T3" fmla="*/ 6588448 h 43184"/>
              <a:gd name="T4" fmla="*/ 0 w 21600"/>
              <a:gd name="T5" fmla="*/ 3295447 h 431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00"/>
                  <a:pt x="12436" y="42730"/>
                  <a:pt x="843" y="43183"/>
                </a:cubicBezTo>
              </a:path>
              <a:path w="21600" h="4318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00"/>
                  <a:pt x="12436" y="42730"/>
                  <a:pt x="843" y="43183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9220200" y="3733800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Subtract Sin²</a:t>
            </a:r>
            <a:r>
              <a:rPr lang="el-GR" altLang="en-US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7162801" y="4114801"/>
          <a:ext cx="182721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1" imgW="1104900" imgH="203200" progId="Equation.DSMT4">
                  <p:embed/>
                </p:oleObj>
              </mc:Choice>
              <mc:Fallback>
                <p:oleObj name="Equation" r:id="rId11" imgW="1104900" imgH="203200" progId="Equation.DSMT4">
                  <p:embed/>
                  <p:pic>
                    <p:nvPicPr>
                      <p:cNvPr id="1230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1" y="4114801"/>
                        <a:ext cx="1827213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5" name="Oval 17"/>
          <p:cNvSpPr>
            <a:spLocks noChangeArrowheads="1"/>
          </p:cNvSpPr>
          <p:nvPr/>
        </p:nvSpPr>
        <p:spPr bwMode="auto">
          <a:xfrm>
            <a:off x="7086600" y="4038600"/>
            <a:ext cx="838200" cy="5334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E60558D-7461-4386-86E2-0F2662A24851}"/>
              </a:ext>
            </a:extLst>
          </p:cNvPr>
          <p:cNvCxnSpPr/>
          <p:nvPr/>
        </p:nvCxnSpPr>
        <p:spPr bwMode="auto">
          <a:xfrm>
            <a:off x="1522206" y="579983"/>
            <a:ext cx="9145795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8" name="Picture 5">
            <a:extLst>
              <a:ext uri="{FF2B5EF4-FFF2-40B4-BE49-F238E27FC236}">
                <a16:creationId xmlns:a16="http://schemas.microsoft.com/office/drawing/2014/main" id="{DAF8ADAE-9AD0-464D-BF57-7940777AB8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6335" y="4660561"/>
            <a:ext cx="1580957" cy="2192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60FA750-C307-465E-AD00-C7515FC15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6231" y="5084418"/>
            <a:ext cx="12011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alibri" panose="020F0502020204030204" pitchFamily="34" charset="0"/>
              </a:rPr>
              <a:t>How has Mathematics been used in GPS?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C88374-79A4-4318-B245-F82664B42E72}"/>
              </a:ext>
            </a:extLst>
          </p:cNvPr>
          <p:cNvSpPr txBox="1"/>
          <p:nvPr/>
        </p:nvSpPr>
        <p:spPr>
          <a:xfrm>
            <a:off x="1522206" y="0"/>
            <a:ext cx="91457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GB" sz="1600" dirty="0"/>
              <a:t>10.2 &amp; 10.3 TBAT find exact values for some trigonometric ratios and work with trig identities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38BA736-AD15-49AE-BF9D-89DDC91D978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662" y="6384908"/>
            <a:ext cx="1219200" cy="3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746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8" grpId="0" animBg="1"/>
      <p:bldP spid="12299" grpId="0"/>
      <p:bldP spid="1230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74638"/>
            <a:ext cx="8534400" cy="1143000"/>
          </a:xfrm>
        </p:spPr>
        <p:txBody>
          <a:bodyPr/>
          <a:lstStyle/>
          <a:p>
            <a:pPr eaLnBrk="1" hangingPunct="1"/>
            <a:r>
              <a:rPr lang="en-GB" altLang="en-US" sz="3400">
                <a:latin typeface="Comic Sans MS" pitchFamily="66" charset="0"/>
              </a:rPr>
              <a:t>Trigonometrical Identities and Equations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600201"/>
            <a:ext cx="441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altLang="en-US" sz="1800" b="1" u="sng">
                <a:latin typeface="Comic Sans MS" pitchFamily="66" charset="0"/>
              </a:rPr>
              <a:t>You need to be able to use the Trigonometrical identities</a:t>
            </a:r>
            <a:endParaRPr lang="en-GB" altLang="en-US" sz="180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altLang="en-US" sz="180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altLang="en-US" sz="1600">
                <a:latin typeface="Comic Sans MS" pitchFamily="66" charset="0"/>
              </a:rPr>
              <a:t>You will need to </a:t>
            </a:r>
            <a:r>
              <a:rPr lang="en-GB" altLang="en-US" sz="1600" u="sng">
                <a:latin typeface="Comic Sans MS" pitchFamily="66" charset="0"/>
              </a:rPr>
              <a:t>spend a lot of time</a:t>
            </a:r>
            <a:r>
              <a:rPr lang="en-GB" altLang="en-US" sz="1600">
                <a:latin typeface="Comic Sans MS" pitchFamily="66" charset="0"/>
              </a:rPr>
              <a:t> on this topic, and develop your own understanding of how to manipulate these Identities</a:t>
            </a:r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3190875" y="3962400"/>
          <a:ext cx="139223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863225" imgH="393529" progId="Equation.DSMT4">
                  <p:embed/>
                </p:oleObj>
              </mc:Choice>
              <mc:Fallback>
                <p:oleObj name="Equation" r:id="rId3" imgW="863225" imgH="393529" progId="Equation.DSMT4">
                  <p:embed/>
                  <p:pic>
                    <p:nvPicPr>
                      <p:cNvPr id="102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75" y="3962400"/>
                        <a:ext cx="1392238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3048000" y="4953001"/>
          <a:ext cx="18288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1104900" imgH="203200" progId="Equation.DSMT4">
                  <p:embed/>
                </p:oleObj>
              </mc:Choice>
              <mc:Fallback>
                <p:oleObj name="Equation" r:id="rId5" imgW="1104900" imgH="203200" progId="Equation.DSMT4">
                  <p:embed/>
                  <p:pic>
                    <p:nvPicPr>
                      <p:cNvPr id="1024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953001"/>
                        <a:ext cx="182880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477000" y="1600200"/>
            <a:ext cx="35814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 Question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Simplify the following Expression:</a:t>
            </a:r>
          </a:p>
        </p:txBody>
      </p:sp>
      <p:graphicFrame>
        <p:nvGraphicFramePr>
          <p:cNvPr id="10248" name="Object 8"/>
          <p:cNvGraphicFramePr>
            <a:graphicFrameLocks noChangeAspect="1"/>
          </p:cNvGraphicFramePr>
          <p:nvPr/>
        </p:nvGraphicFramePr>
        <p:xfrm>
          <a:off x="7620001" y="2286001"/>
          <a:ext cx="1325563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799753" imgH="431613" progId="Equation.DSMT4">
                  <p:embed/>
                </p:oleObj>
              </mc:Choice>
              <mc:Fallback>
                <p:oleObj name="Equation" r:id="rId7" imgW="799753" imgH="431613" progId="Equation.DSMT4">
                  <p:embed/>
                  <p:pic>
                    <p:nvPicPr>
                      <p:cNvPr id="1024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1" y="2286001"/>
                        <a:ext cx="1325563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>
          <a:off x="6400800" y="3276600"/>
          <a:ext cx="990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9" imgW="799753" imgH="431613" progId="Equation.DSMT4">
                  <p:embed/>
                </p:oleObj>
              </mc:Choice>
              <mc:Fallback>
                <p:oleObj name="Equation" r:id="rId9" imgW="799753" imgH="431613" progId="Equation.DSMT4">
                  <p:embed/>
                  <p:pic>
                    <p:nvPicPr>
                      <p:cNvPr id="1332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276600"/>
                        <a:ext cx="990600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7" name="Object 15"/>
          <p:cNvGraphicFramePr>
            <a:graphicFrameLocks noChangeAspect="1"/>
          </p:cNvGraphicFramePr>
          <p:nvPr/>
        </p:nvGraphicFramePr>
        <p:xfrm>
          <a:off x="6400801" y="4114800"/>
          <a:ext cx="817563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0" imgW="660113" imgH="431613" progId="Equation.DSMT4">
                  <p:embed/>
                </p:oleObj>
              </mc:Choice>
              <mc:Fallback>
                <p:oleObj name="Equation" r:id="rId10" imgW="660113" imgH="431613" progId="Equation.DSMT4">
                  <p:embed/>
                  <p:pic>
                    <p:nvPicPr>
                      <p:cNvPr id="1332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1" y="4114800"/>
                        <a:ext cx="817563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8" name="Object 16"/>
          <p:cNvGraphicFramePr>
            <a:graphicFrameLocks noChangeAspect="1"/>
          </p:cNvGraphicFramePr>
          <p:nvPr/>
        </p:nvGraphicFramePr>
        <p:xfrm>
          <a:off x="6400801" y="4953001"/>
          <a:ext cx="58102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2" imgW="469696" imgH="393529" progId="Equation.DSMT4">
                  <p:embed/>
                </p:oleObj>
              </mc:Choice>
              <mc:Fallback>
                <p:oleObj name="Equation" r:id="rId12" imgW="469696" imgH="393529" progId="Equation.DSMT4">
                  <p:embed/>
                  <p:pic>
                    <p:nvPicPr>
                      <p:cNvPr id="1332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1" y="4953001"/>
                        <a:ext cx="581025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9" name="Object 17"/>
          <p:cNvGraphicFramePr>
            <a:graphicFrameLocks noChangeAspect="1"/>
          </p:cNvGraphicFramePr>
          <p:nvPr/>
        </p:nvGraphicFramePr>
        <p:xfrm>
          <a:off x="6400801" y="5715000"/>
          <a:ext cx="690563" cy="21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4" imgW="558558" imgH="177723" progId="Equation.DSMT4">
                  <p:embed/>
                </p:oleObj>
              </mc:Choice>
              <mc:Fallback>
                <p:oleObj name="Equation" r:id="rId14" imgW="558558" imgH="177723" progId="Equation.DSMT4">
                  <p:embed/>
                  <p:pic>
                    <p:nvPicPr>
                      <p:cNvPr id="1332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1" y="5715000"/>
                        <a:ext cx="690563" cy="217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0" name="Arc 18"/>
          <p:cNvSpPr>
            <a:spLocks/>
          </p:cNvSpPr>
          <p:nvPr/>
        </p:nvSpPr>
        <p:spPr bwMode="auto">
          <a:xfrm>
            <a:off x="7543800" y="3505200"/>
            <a:ext cx="228600" cy="838200"/>
          </a:xfrm>
          <a:custGeom>
            <a:avLst/>
            <a:gdLst>
              <a:gd name="T0" fmla="*/ 0 w 21600"/>
              <a:gd name="T1" fmla="*/ 0 h 43191"/>
              <a:gd name="T2" fmla="*/ 71236 w 21600"/>
              <a:gd name="T3" fmla="*/ 16266797 h 43191"/>
              <a:gd name="T4" fmla="*/ 0 w 21600"/>
              <a:gd name="T5" fmla="*/ 8135087 h 431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1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81"/>
                  <a:pt x="12312" y="42846"/>
                  <a:pt x="635" y="43190"/>
                </a:cubicBezTo>
              </a:path>
              <a:path w="21600" h="43191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81"/>
                  <a:pt x="12312" y="42846"/>
                  <a:pt x="635" y="4319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31" name="Arc 19"/>
          <p:cNvSpPr>
            <a:spLocks/>
          </p:cNvSpPr>
          <p:nvPr/>
        </p:nvSpPr>
        <p:spPr bwMode="auto">
          <a:xfrm>
            <a:off x="7543800" y="4343400"/>
            <a:ext cx="228600" cy="838200"/>
          </a:xfrm>
          <a:custGeom>
            <a:avLst/>
            <a:gdLst>
              <a:gd name="T0" fmla="*/ 0 w 21600"/>
              <a:gd name="T1" fmla="*/ 0 h 43191"/>
              <a:gd name="T2" fmla="*/ 71236 w 21600"/>
              <a:gd name="T3" fmla="*/ 16266797 h 43191"/>
              <a:gd name="T4" fmla="*/ 0 w 21600"/>
              <a:gd name="T5" fmla="*/ 8135087 h 431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1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81"/>
                  <a:pt x="12312" y="42846"/>
                  <a:pt x="635" y="43190"/>
                </a:cubicBezTo>
              </a:path>
              <a:path w="21600" h="43191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81"/>
                  <a:pt x="12312" y="42846"/>
                  <a:pt x="635" y="4319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32" name="Arc 20"/>
          <p:cNvSpPr>
            <a:spLocks/>
          </p:cNvSpPr>
          <p:nvPr/>
        </p:nvSpPr>
        <p:spPr bwMode="auto">
          <a:xfrm>
            <a:off x="7543800" y="5181600"/>
            <a:ext cx="228600" cy="685800"/>
          </a:xfrm>
          <a:custGeom>
            <a:avLst/>
            <a:gdLst>
              <a:gd name="T0" fmla="*/ 0 w 21600"/>
              <a:gd name="T1" fmla="*/ 0 h 43191"/>
              <a:gd name="T2" fmla="*/ 71236 w 21600"/>
              <a:gd name="T3" fmla="*/ 10889344 h 43191"/>
              <a:gd name="T4" fmla="*/ 0 w 21600"/>
              <a:gd name="T5" fmla="*/ 5445799 h 431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1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81"/>
                  <a:pt x="12312" y="42846"/>
                  <a:pt x="635" y="43190"/>
                </a:cubicBezTo>
              </a:path>
              <a:path w="21600" h="43191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81"/>
                  <a:pt x="12312" y="42846"/>
                  <a:pt x="635" y="4319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7772400" y="3505200"/>
            <a:ext cx="16002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Replace the bottom using the 2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nd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Identity</a:t>
            </a: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7772400" y="4495800"/>
            <a:ext cx="1600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Square root the bottom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7848600" y="5181600"/>
            <a:ext cx="16002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Looks a bit like the first Identity?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6436435-695F-4A52-9A02-27AB393C0822}"/>
              </a:ext>
            </a:extLst>
          </p:cNvPr>
          <p:cNvCxnSpPr/>
          <p:nvPr/>
        </p:nvCxnSpPr>
        <p:spPr bwMode="auto">
          <a:xfrm>
            <a:off x="1522206" y="572281"/>
            <a:ext cx="9145795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3" name="Picture 5">
            <a:extLst>
              <a:ext uri="{FF2B5EF4-FFF2-40B4-BE49-F238E27FC236}">
                <a16:creationId xmlns:a16="http://schemas.microsoft.com/office/drawing/2014/main" id="{14FF6333-4DA2-48A6-B03B-BB58FEC1A8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6335" y="4660561"/>
            <a:ext cx="1580957" cy="2192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849DFCB-5A64-4672-BBF2-0869F90BC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6231" y="5076716"/>
            <a:ext cx="12011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alibri" panose="020F0502020204030204" pitchFamily="34" charset="0"/>
              </a:rPr>
              <a:t>How has Mathematics been used in GPS?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828FE9C-5A3C-4092-9CBC-3BBD2D7300F3}"/>
              </a:ext>
            </a:extLst>
          </p:cNvPr>
          <p:cNvSpPr txBox="1"/>
          <p:nvPr/>
        </p:nvSpPr>
        <p:spPr>
          <a:xfrm>
            <a:off x="1522206" y="0"/>
            <a:ext cx="91457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GB" sz="1600" dirty="0"/>
              <a:t>10.2 &amp; 10.3 TBAT find exact values for some trigonometric ratios and work with trig identities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11BFF017-F441-4486-87AF-8BBD80948D91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662" y="6377206"/>
            <a:ext cx="1219200" cy="3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3943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0" grpId="0" animBg="1"/>
      <p:bldP spid="13331" grpId="0" animBg="1"/>
      <p:bldP spid="13332" grpId="0" animBg="1"/>
      <p:bldP spid="13333" grpId="0"/>
      <p:bldP spid="13334" grpId="0"/>
      <p:bldP spid="133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74638"/>
            <a:ext cx="8534400" cy="1143000"/>
          </a:xfrm>
        </p:spPr>
        <p:txBody>
          <a:bodyPr/>
          <a:lstStyle/>
          <a:p>
            <a:pPr eaLnBrk="1" hangingPunct="1"/>
            <a:r>
              <a:rPr lang="en-GB" altLang="en-US" sz="3400">
                <a:latin typeface="Comic Sans MS" pitchFamily="66" charset="0"/>
              </a:rPr>
              <a:t>Trigonometrical Identities and Equations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600201"/>
            <a:ext cx="441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altLang="en-US" sz="1800" b="1" u="sng">
                <a:latin typeface="Comic Sans MS" pitchFamily="66" charset="0"/>
              </a:rPr>
              <a:t>You need to be able to use the Trigonometrical identities</a:t>
            </a:r>
            <a:endParaRPr lang="en-GB" altLang="en-US" sz="180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altLang="en-US" sz="180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altLang="en-US" sz="1600">
                <a:latin typeface="Comic Sans MS" pitchFamily="66" charset="0"/>
              </a:rPr>
              <a:t>You will need to </a:t>
            </a:r>
            <a:r>
              <a:rPr lang="en-GB" altLang="en-US" sz="1600" u="sng">
                <a:latin typeface="Comic Sans MS" pitchFamily="66" charset="0"/>
              </a:rPr>
              <a:t>spend a lot of time</a:t>
            </a:r>
            <a:r>
              <a:rPr lang="en-GB" altLang="en-US" sz="1600">
                <a:latin typeface="Comic Sans MS" pitchFamily="66" charset="0"/>
              </a:rPr>
              <a:t> on this topic, and develop your own understanding of how to manipulate these Identities</a:t>
            </a:r>
          </a:p>
        </p:txBody>
      </p:sp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3190875" y="3962400"/>
          <a:ext cx="139223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863225" imgH="393529" progId="Equation.DSMT4">
                  <p:embed/>
                </p:oleObj>
              </mc:Choice>
              <mc:Fallback>
                <p:oleObj name="Equation" r:id="rId3" imgW="863225" imgH="393529" progId="Equation.DSMT4">
                  <p:embed/>
                  <p:pic>
                    <p:nvPicPr>
                      <p:cNvPr id="1126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75" y="3962400"/>
                        <a:ext cx="1392238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3048000" y="4953001"/>
          <a:ext cx="18288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1104900" imgH="203200" progId="Equation.DSMT4">
                  <p:embed/>
                </p:oleObj>
              </mc:Choice>
              <mc:Fallback>
                <p:oleObj name="Equation" r:id="rId5" imgW="1104900" imgH="203200" progId="Equation.DSMT4">
                  <p:embed/>
                  <p:pic>
                    <p:nvPicPr>
                      <p:cNvPr id="112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953001"/>
                        <a:ext cx="182880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477000" y="1600200"/>
            <a:ext cx="35814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 Question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Simplify the following Expression:</a:t>
            </a:r>
          </a:p>
        </p:txBody>
      </p:sp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7315200" y="2362201"/>
          <a:ext cx="197643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1193800" imgH="203200" progId="Equation.DSMT4">
                  <p:embed/>
                </p:oleObj>
              </mc:Choice>
              <mc:Fallback>
                <p:oleObj name="Equation" r:id="rId7" imgW="1193800" imgH="203200" progId="Equation.DSMT4">
                  <p:embed/>
                  <p:pic>
                    <p:nvPicPr>
                      <p:cNvPr id="1127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2362201"/>
                        <a:ext cx="1976438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8534400" y="2895601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800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7696200" y="2895601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800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6858000" y="2895601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800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>
            <a:off x="6858000" y="3413125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8" name="Line 32"/>
          <p:cNvSpPr>
            <a:spLocks noChangeShapeType="1"/>
          </p:cNvSpPr>
          <p:nvPr/>
        </p:nvSpPr>
        <p:spPr bwMode="auto">
          <a:xfrm>
            <a:off x="6858000" y="3930650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9" name="Line 33"/>
          <p:cNvSpPr>
            <a:spLocks noChangeShapeType="1"/>
          </p:cNvSpPr>
          <p:nvPr/>
        </p:nvSpPr>
        <p:spPr bwMode="auto">
          <a:xfrm>
            <a:off x="6858000" y="4448175"/>
            <a:ext cx="2514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71" name="Line 35"/>
          <p:cNvSpPr>
            <a:spLocks noChangeShapeType="1"/>
          </p:cNvSpPr>
          <p:nvPr/>
        </p:nvSpPr>
        <p:spPr bwMode="auto">
          <a:xfrm>
            <a:off x="7696200" y="2895601"/>
            <a:ext cx="0" cy="155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72" name="Line 36"/>
          <p:cNvSpPr>
            <a:spLocks noChangeShapeType="1"/>
          </p:cNvSpPr>
          <p:nvPr/>
        </p:nvSpPr>
        <p:spPr bwMode="auto">
          <a:xfrm>
            <a:off x="8534400" y="2895601"/>
            <a:ext cx="0" cy="155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73" name="Line 37"/>
          <p:cNvSpPr>
            <a:spLocks noChangeShapeType="1"/>
          </p:cNvSpPr>
          <p:nvPr/>
        </p:nvSpPr>
        <p:spPr bwMode="auto">
          <a:xfrm>
            <a:off x="9372600" y="2895601"/>
            <a:ext cx="0" cy="15525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4378" name="Object 42"/>
          <p:cNvGraphicFramePr>
            <a:graphicFrameLocks noChangeAspect="1"/>
          </p:cNvGraphicFramePr>
          <p:nvPr/>
        </p:nvGraphicFramePr>
        <p:xfrm>
          <a:off x="6819900" y="4068764"/>
          <a:ext cx="67945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9" imgW="418918" imgH="177723" progId="Equation.DSMT4">
                  <p:embed/>
                </p:oleObj>
              </mc:Choice>
              <mc:Fallback>
                <p:oleObj name="Equation" r:id="rId9" imgW="418918" imgH="177723" progId="Equation.DSMT4">
                  <p:embed/>
                  <p:pic>
                    <p:nvPicPr>
                      <p:cNvPr id="14378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9900" y="4068764"/>
                        <a:ext cx="679450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79" name="Object 43"/>
          <p:cNvGraphicFramePr>
            <a:graphicFrameLocks noChangeAspect="1"/>
          </p:cNvGraphicFramePr>
          <p:nvPr/>
        </p:nvGraphicFramePr>
        <p:xfrm>
          <a:off x="8572500" y="3001964"/>
          <a:ext cx="67945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1" imgW="418918" imgH="177723" progId="Equation.DSMT4">
                  <p:embed/>
                </p:oleObj>
              </mc:Choice>
              <mc:Fallback>
                <p:oleObj name="Equation" r:id="rId11" imgW="418918" imgH="177723" progId="Equation.DSMT4">
                  <p:embed/>
                  <p:pic>
                    <p:nvPicPr>
                      <p:cNvPr id="14379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0" y="3001964"/>
                        <a:ext cx="679450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0" name="Object 44"/>
          <p:cNvGraphicFramePr>
            <a:graphicFrameLocks noChangeAspect="1"/>
          </p:cNvGraphicFramePr>
          <p:nvPr/>
        </p:nvGraphicFramePr>
        <p:xfrm>
          <a:off x="7124701" y="3535364"/>
          <a:ext cx="144463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3" imgW="88707" imgH="164742" progId="Equation.DSMT4">
                  <p:embed/>
                </p:oleObj>
              </mc:Choice>
              <mc:Fallback>
                <p:oleObj name="Equation" r:id="rId13" imgW="88707" imgH="164742" progId="Equation.DSMT4">
                  <p:embed/>
                  <p:pic>
                    <p:nvPicPr>
                      <p:cNvPr id="1438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4701" y="3535364"/>
                        <a:ext cx="144463" cy="26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1" name="Object 45"/>
          <p:cNvGraphicFramePr>
            <a:graphicFrameLocks noChangeAspect="1"/>
          </p:cNvGraphicFramePr>
          <p:nvPr/>
        </p:nvGraphicFramePr>
        <p:xfrm>
          <a:off x="7962901" y="3001964"/>
          <a:ext cx="144463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5" imgW="88707" imgH="164742" progId="Equation.DSMT4">
                  <p:embed/>
                </p:oleObj>
              </mc:Choice>
              <mc:Fallback>
                <p:oleObj name="Equation" r:id="rId15" imgW="88707" imgH="164742" progId="Equation.DSMT4">
                  <p:embed/>
                  <p:pic>
                    <p:nvPicPr>
                      <p:cNvPr id="14381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2901" y="3001964"/>
                        <a:ext cx="144463" cy="26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2" name="Object 46"/>
          <p:cNvGraphicFramePr>
            <a:graphicFrameLocks noChangeAspect="1"/>
          </p:cNvGraphicFramePr>
          <p:nvPr/>
        </p:nvGraphicFramePr>
        <p:xfrm>
          <a:off x="7772400" y="4068764"/>
          <a:ext cx="67945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7" imgW="418918" imgH="177723" progId="Equation.DSMT4">
                  <p:embed/>
                </p:oleObj>
              </mc:Choice>
              <mc:Fallback>
                <p:oleObj name="Equation" r:id="rId17" imgW="418918" imgH="177723" progId="Equation.DSMT4">
                  <p:embed/>
                  <p:pic>
                    <p:nvPicPr>
                      <p:cNvPr id="14382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4068764"/>
                        <a:ext cx="679450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3" name="Object 47"/>
          <p:cNvGraphicFramePr>
            <a:graphicFrameLocks noChangeAspect="1"/>
          </p:cNvGraphicFramePr>
          <p:nvPr/>
        </p:nvGraphicFramePr>
        <p:xfrm>
          <a:off x="8610600" y="3535364"/>
          <a:ext cx="67945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19" imgW="418918" imgH="177723" progId="Equation.DSMT4">
                  <p:embed/>
                </p:oleObj>
              </mc:Choice>
              <mc:Fallback>
                <p:oleObj name="Equation" r:id="rId19" imgW="418918" imgH="177723" progId="Equation.DSMT4">
                  <p:embed/>
                  <p:pic>
                    <p:nvPicPr>
                      <p:cNvPr id="14383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10600" y="3535364"/>
                        <a:ext cx="679450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4" name="Object 48"/>
          <p:cNvGraphicFramePr>
            <a:graphicFrameLocks noChangeAspect="1"/>
          </p:cNvGraphicFramePr>
          <p:nvPr/>
        </p:nvGraphicFramePr>
        <p:xfrm>
          <a:off x="8001001" y="3535364"/>
          <a:ext cx="144463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21" imgW="88707" imgH="164742" progId="Equation.DSMT4">
                  <p:embed/>
                </p:oleObj>
              </mc:Choice>
              <mc:Fallback>
                <p:oleObj name="Equation" r:id="rId21" imgW="88707" imgH="164742" progId="Equation.DSMT4">
                  <p:embed/>
                  <p:pic>
                    <p:nvPicPr>
                      <p:cNvPr id="14384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1" y="3535364"/>
                        <a:ext cx="144463" cy="26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5" name="Object 49"/>
          <p:cNvGraphicFramePr>
            <a:graphicFrameLocks noChangeAspect="1"/>
          </p:cNvGraphicFramePr>
          <p:nvPr/>
        </p:nvGraphicFramePr>
        <p:xfrm>
          <a:off x="8534401" y="4038600"/>
          <a:ext cx="78422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23" imgW="482391" imgH="203112" progId="Equation.DSMT4">
                  <p:embed/>
                </p:oleObj>
              </mc:Choice>
              <mc:Fallback>
                <p:oleObj name="Equation" r:id="rId23" imgW="482391" imgH="203112" progId="Equation.DSMT4">
                  <p:embed/>
                  <p:pic>
                    <p:nvPicPr>
                      <p:cNvPr id="14385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1" y="4038600"/>
                        <a:ext cx="784225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6" name="Object 50"/>
          <p:cNvGraphicFramePr>
            <a:graphicFrameLocks noChangeAspect="1"/>
          </p:cNvGraphicFramePr>
          <p:nvPr/>
        </p:nvGraphicFramePr>
        <p:xfrm>
          <a:off x="7696201" y="4648201"/>
          <a:ext cx="113506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25" imgW="685800" imgH="203200" progId="Equation.DSMT4">
                  <p:embed/>
                </p:oleObj>
              </mc:Choice>
              <mc:Fallback>
                <p:oleObj name="Equation" r:id="rId25" imgW="685800" imgH="203200" progId="Equation.DSMT4">
                  <p:embed/>
                  <p:pic>
                    <p:nvPicPr>
                      <p:cNvPr id="14386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1" y="4648201"/>
                        <a:ext cx="1135063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7" name="Object 51"/>
          <p:cNvGraphicFramePr>
            <a:graphicFrameLocks noChangeAspect="1"/>
          </p:cNvGraphicFramePr>
          <p:nvPr/>
        </p:nvGraphicFramePr>
        <p:xfrm>
          <a:off x="7696200" y="5029201"/>
          <a:ext cx="90328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27" imgW="545626" imgH="203024" progId="Equation.DSMT4">
                  <p:embed/>
                </p:oleObj>
              </mc:Choice>
              <mc:Fallback>
                <p:oleObj name="Equation" r:id="rId27" imgW="545626" imgH="203024" progId="Equation.DSMT4">
                  <p:embed/>
                  <p:pic>
                    <p:nvPicPr>
                      <p:cNvPr id="14387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5029201"/>
                        <a:ext cx="903288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88" name="Text Box 52"/>
          <p:cNvSpPr txBox="1">
            <a:spLocks noChangeArrowheads="1"/>
          </p:cNvSpPr>
          <p:nvPr/>
        </p:nvSpPr>
        <p:spPr bwMode="auto">
          <a:xfrm>
            <a:off x="9296400" y="3352800"/>
            <a:ext cx="1371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Expand like a Quadratic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F12E25C-36A4-4DEC-BBA8-77A6A9B34CF0}"/>
              </a:ext>
            </a:extLst>
          </p:cNvPr>
          <p:cNvCxnSpPr/>
          <p:nvPr/>
        </p:nvCxnSpPr>
        <p:spPr bwMode="auto">
          <a:xfrm>
            <a:off x="1522206" y="572281"/>
            <a:ext cx="9145795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3" name="Picture 5">
            <a:extLst>
              <a:ext uri="{FF2B5EF4-FFF2-40B4-BE49-F238E27FC236}">
                <a16:creationId xmlns:a16="http://schemas.microsoft.com/office/drawing/2014/main" id="{21158A82-267E-4846-8162-943FEB7530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6335" y="4660561"/>
            <a:ext cx="1580957" cy="2192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000B9BA4-CF0C-4A59-BFFE-3A0F9AF22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6231" y="5076716"/>
            <a:ext cx="12011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>
                <a:latin typeface="Calibri" panose="020F0502020204030204" pitchFamily="34" charset="0"/>
              </a:rPr>
              <a:t>How has Mathematics been used in GPS?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5250340-5EA0-4970-9D8A-E9F11206DD04}"/>
              </a:ext>
            </a:extLst>
          </p:cNvPr>
          <p:cNvSpPr txBox="1"/>
          <p:nvPr/>
        </p:nvSpPr>
        <p:spPr>
          <a:xfrm>
            <a:off x="1522206" y="0"/>
            <a:ext cx="91457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GB" sz="1600" dirty="0"/>
              <a:t>10.2 &amp; 10.3 TBAT find exact values for some trigonometric ratios and work with trig identities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7B9B3354-3219-4F89-91C1-AF7E0A53C9AF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662" y="6377206"/>
            <a:ext cx="1219200" cy="3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658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4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9" grpId="0"/>
      <p:bldP spid="14358" grpId="0"/>
      <p:bldP spid="14357" grpId="0"/>
      <p:bldP spid="14367" grpId="0" animBg="1"/>
      <p:bldP spid="14368" grpId="0" animBg="1"/>
      <p:bldP spid="14369" grpId="0" animBg="1"/>
      <p:bldP spid="14371" grpId="0" animBg="1"/>
      <p:bldP spid="14372" grpId="0" animBg="1"/>
      <p:bldP spid="14373" grpId="0" animBg="1"/>
      <p:bldP spid="1438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8D6B6-8441-45CC-B613-AF772F530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BBABE-03B5-46B1-B0C0-FCE6D18A0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61272E-B99B-410A-B1B8-A454E11B4B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710" y="681037"/>
            <a:ext cx="11824580" cy="557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2575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552</Words>
  <Application>Microsoft Office PowerPoint</Application>
  <PresentationFormat>Widescreen</PresentationFormat>
  <Paragraphs>89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Office Theme</vt:lpstr>
      <vt:lpstr>Equation</vt:lpstr>
      <vt:lpstr>PowerPoint Presentation</vt:lpstr>
      <vt:lpstr>Trigonometrical Identities and Equations</vt:lpstr>
      <vt:lpstr>Trigonometrical Identities and Equations</vt:lpstr>
      <vt:lpstr>Trigonometrical Identities and Equations</vt:lpstr>
      <vt:lpstr>Trigonometrical Identities and Equations</vt:lpstr>
      <vt:lpstr>Trigonometrical Identities and Equations</vt:lpstr>
      <vt:lpstr>Trigonometrical Identities and Equations</vt:lpstr>
      <vt:lpstr>Trigonometrical Identities and Equations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Olivia.Cranmer-Gordon</dc:creator>
  <cp:lastModifiedBy>Olivia.Cranmer-Gordon</cp:lastModifiedBy>
  <cp:revision>1</cp:revision>
  <dcterms:created xsi:type="dcterms:W3CDTF">2024-06-24T09:57:25Z</dcterms:created>
  <dcterms:modified xsi:type="dcterms:W3CDTF">2024-06-24T10:00:04Z</dcterms:modified>
</cp:coreProperties>
</file>